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64" r:id="rId2"/>
    <p:sldId id="339" r:id="rId3"/>
    <p:sldId id="343" r:id="rId4"/>
    <p:sldId id="417" r:id="rId5"/>
    <p:sldId id="324" r:id="rId6"/>
    <p:sldId id="418" r:id="rId7"/>
    <p:sldId id="341" r:id="rId8"/>
    <p:sldId id="6177" r:id="rId9"/>
    <p:sldId id="6128" r:id="rId10"/>
    <p:sldId id="260" r:id="rId11"/>
    <p:sldId id="261" r:id="rId12"/>
    <p:sldId id="262" r:id="rId13"/>
    <p:sldId id="275" r:id="rId14"/>
    <p:sldId id="276" r:id="rId15"/>
    <p:sldId id="272" r:id="rId16"/>
    <p:sldId id="6175" r:id="rId17"/>
    <p:sldId id="6176" r:id="rId18"/>
    <p:sldId id="382" r:id="rId19"/>
    <p:sldId id="383" r:id="rId20"/>
    <p:sldId id="6161" r:id="rId21"/>
    <p:sldId id="6162" r:id="rId22"/>
    <p:sldId id="6178" r:id="rId23"/>
    <p:sldId id="6173" r:id="rId24"/>
    <p:sldId id="6174" r:id="rId25"/>
    <p:sldId id="6172" r:id="rId26"/>
    <p:sldId id="6168" r:id="rId27"/>
    <p:sldId id="6163" r:id="rId28"/>
    <p:sldId id="269"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rdon, Crystal" initials="GC" lastIdx="1" clrIdx="0">
    <p:extLst>
      <p:ext uri="{19B8F6BF-5375-455C-9EA6-DF929625EA0E}">
        <p15:presenceInfo xmlns:p15="http://schemas.microsoft.com/office/powerpoint/2012/main" userId="Gordon, Cryst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8B"/>
    <a:srgbClr val="71A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2" autoAdjust="0"/>
    <p:restoredTop sz="83025" autoAdjust="0"/>
  </p:normalViewPr>
  <p:slideViewPr>
    <p:cSldViewPr snapToGrid="0">
      <p:cViewPr varScale="1">
        <p:scale>
          <a:sx n="88" d="100"/>
          <a:sy n="88" d="100"/>
        </p:scale>
        <p:origin x="14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A0BA778-1992-468D-8754-F996B226CC24}" type="datetimeFigureOut">
              <a:rPr lang="en-US" smtClean="0"/>
              <a:t>5/4/2023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838802D-3382-4DDA-8099-73A1E42A06A0}" type="slidenum">
              <a:rPr lang="en-US" smtClean="0"/>
              <a:t>‹#›</a:t>
            </a:fld>
            <a:endParaRPr lang="en-US" dirty="0"/>
          </a:p>
        </p:txBody>
      </p:sp>
    </p:spTree>
    <p:extLst>
      <p:ext uri="{BB962C8B-B14F-4D97-AF65-F5344CB8AC3E}">
        <p14:creationId xmlns:p14="http://schemas.microsoft.com/office/powerpoint/2010/main" val="110763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E194CB-0B2D-47E2-81FD-4E16A770C2B5}" type="datetimeFigureOut">
              <a:rPr lang="en-US" smtClean="0"/>
              <a:t>5/4/2023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FB1307-1F50-4DB0-9CD2-C9A18C8ACC11}" type="slidenum">
              <a:rPr lang="en-US" smtClean="0"/>
              <a:t>‹#›</a:t>
            </a:fld>
            <a:endParaRPr lang="en-US" dirty="0"/>
          </a:p>
        </p:txBody>
      </p:sp>
    </p:spTree>
    <p:extLst>
      <p:ext uri="{BB962C8B-B14F-4D97-AF65-F5344CB8AC3E}">
        <p14:creationId xmlns:p14="http://schemas.microsoft.com/office/powerpoint/2010/main" val="4124869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Custom DAODAS color codes</a:t>
            </a:r>
            <a:r>
              <a:rPr lang="en-US" b="1" baseline="0" dirty="0"/>
              <a:t> is : Red-0 </a:t>
            </a:r>
          </a:p>
          <a:p>
            <a:r>
              <a:rPr lang="en-US" b="1" baseline="0" dirty="0"/>
              <a:t>		      Green-131 </a:t>
            </a:r>
          </a:p>
          <a:p>
            <a:r>
              <a:rPr lang="en-US" b="1" baseline="0" dirty="0"/>
              <a:t>		      Blue-139</a:t>
            </a:r>
            <a:endParaRPr lang="en-US" b="1" dirty="0"/>
          </a:p>
          <a:p>
            <a:endParaRPr lang="en-US" dirty="0"/>
          </a:p>
        </p:txBody>
      </p:sp>
      <p:sp>
        <p:nvSpPr>
          <p:cNvPr id="4" name="Slide Number Placeholder 3"/>
          <p:cNvSpPr>
            <a:spLocks noGrp="1"/>
          </p:cNvSpPr>
          <p:nvPr>
            <p:ph type="sldNum" sz="quarter" idx="10"/>
          </p:nvPr>
        </p:nvSpPr>
        <p:spPr/>
        <p:txBody>
          <a:bodyPr/>
          <a:lstStyle/>
          <a:p>
            <a:fld id="{60FB1307-1F50-4DB0-9CD2-C9A18C8ACC11}" type="slidenum">
              <a:rPr lang="en-US" smtClean="0"/>
              <a:t>1</a:t>
            </a:fld>
            <a:endParaRPr lang="en-US" dirty="0"/>
          </a:p>
        </p:txBody>
      </p:sp>
    </p:spTree>
    <p:extLst>
      <p:ext uri="{BB962C8B-B14F-4D97-AF65-F5344CB8AC3E}">
        <p14:creationId xmlns:p14="http://schemas.microsoft.com/office/powerpoint/2010/main" val="209769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FB1307-1F50-4DB0-9CD2-C9A18C8ACC11}" type="slidenum">
              <a:rPr lang="en-US" smtClean="0"/>
              <a:t>7</a:t>
            </a:fld>
            <a:endParaRPr lang="en-US" dirty="0"/>
          </a:p>
        </p:txBody>
      </p:sp>
    </p:spTree>
    <p:extLst>
      <p:ext uri="{BB962C8B-B14F-4D97-AF65-F5344CB8AC3E}">
        <p14:creationId xmlns:p14="http://schemas.microsoft.com/office/powerpoint/2010/main" val="3479384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it’s red, it’s required. Remember there are 4 events per quarter and within 30 days of ODMAP analysis, so be sure to have an internal timeline and process to fulfill these obligations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The strategy  should be to indicate to DAODAS on their Narcan event forms, that their outreach event was in an area that showed as hotspot on ODMAP during a specific week. Ask them to try to be as specific as possible when making notes on event forms. For example: use names of a community such as the Sandhill community, near the park rather than saying in the South East area if you have those details.</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43E4CD5-C8E5-4EF0-9D7A-7A51E777F2D2}" type="slidenum">
              <a:rPr lang="en-US" smtClean="0"/>
              <a:t>14</a:t>
            </a:fld>
            <a:endParaRPr lang="en-US"/>
          </a:p>
        </p:txBody>
      </p:sp>
    </p:spTree>
    <p:extLst>
      <p:ext uri="{BB962C8B-B14F-4D97-AF65-F5344CB8AC3E}">
        <p14:creationId xmlns:p14="http://schemas.microsoft.com/office/powerpoint/2010/main" val="23969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3E4CD5-C8E5-4EF0-9D7A-7A51E777F2D2}" type="slidenum">
              <a:rPr lang="en-US" smtClean="0"/>
              <a:t>15</a:t>
            </a:fld>
            <a:endParaRPr lang="en-US"/>
          </a:p>
        </p:txBody>
      </p:sp>
    </p:spTree>
    <p:extLst>
      <p:ext uri="{BB962C8B-B14F-4D97-AF65-F5344CB8AC3E}">
        <p14:creationId xmlns:p14="http://schemas.microsoft.com/office/powerpoint/2010/main" val="16911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Slide</a:t>
            </a:r>
          </a:p>
        </p:txBody>
      </p:sp>
      <p:sp>
        <p:nvSpPr>
          <p:cNvPr id="4" name="Slide Number Placeholder 3"/>
          <p:cNvSpPr>
            <a:spLocks noGrp="1"/>
          </p:cNvSpPr>
          <p:nvPr>
            <p:ph type="sldNum" sz="quarter" idx="10"/>
          </p:nvPr>
        </p:nvSpPr>
        <p:spPr/>
        <p:txBody>
          <a:bodyPr/>
          <a:lstStyle/>
          <a:p>
            <a:fld id="{60FB1307-1F50-4DB0-9CD2-C9A18C8ACC11}" type="slidenum">
              <a:rPr lang="en-US" smtClean="0"/>
              <a:t>28</a:t>
            </a:fld>
            <a:endParaRPr lang="en-US" dirty="0"/>
          </a:p>
        </p:txBody>
      </p:sp>
    </p:spTree>
    <p:extLst>
      <p:ext uri="{BB962C8B-B14F-4D97-AF65-F5344CB8AC3E}">
        <p14:creationId xmlns:p14="http://schemas.microsoft.com/office/powerpoint/2010/main" val="28108730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p:spTree>
      <p:nvGrpSpPr>
        <p:cNvPr id="1" name=""/>
        <p:cNvGrpSpPr/>
        <p:nvPr/>
      </p:nvGrpSpPr>
      <p:grpSpPr>
        <a:xfrm>
          <a:off x="0" y="0"/>
          <a:ext cx="0" cy="0"/>
          <a:chOff x="0" y="0"/>
          <a:chExt cx="0" cy="0"/>
        </a:xfrm>
      </p:grpSpPr>
      <p:grpSp>
        <p:nvGrpSpPr>
          <p:cNvPr id="20" name="Group 19"/>
          <p:cNvGrpSpPr/>
          <p:nvPr userDrawn="1"/>
        </p:nvGrpSpPr>
        <p:grpSpPr>
          <a:xfrm>
            <a:off x="304801" y="148159"/>
            <a:ext cx="11366339" cy="688237"/>
            <a:chOff x="304801" y="148159"/>
            <a:chExt cx="11366339" cy="688237"/>
          </a:xfrm>
        </p:grpSpPr>
        <p:sp>
          <p:nvSpPr>
            <p:cNvPr id="14"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5" name="Straight Connector 14"/>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Rectangle 20"/>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5F3D7D0-E308-4D29-88F4-FBB9D65DC599}" type="datetime1">
              <a:rPr lang="en-US" smtClean="0"/>
              <a:t>5/4/2023</a:t>
            </a:fld>
            <a:endParaRPr lang="en-US" dirty="0"/>
          </a:p>
        </p:txBody>
      </p:sp>
      <p:sp>
        <p:nvSpPr>
          <p:cNvPr id="23"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783708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2">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8" name="Group 17"/>
          <p:cNvGrpSpPr/>
          <p:nvPr userDrawn="1"/>
        </p:nvGrpSpPr>
        <p:grpSpPr>
          <a:xfrm>
            <a:off x="304801" y="148159"/>
            <a:ext cx="11366339" cy="688237"/>
            <a:chOff x="304801" y="148159"/>
            <a:chExt cx="11366339" cy="688237"/>
          </a:xfrm>
        </p:grpSpPr>
        <p:sp>
          <p:nvSpPr>
            <p:cNvPr id="19"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20" name="Straight Connector 19"/>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a:srcRect l="1093" t="2107" r="1046" b="21019"/>
            <a:stretch/>
          </p:blipFill>
          <p:spPr>
            <a:xfrm>
              <a:off x="304804" y="148159"/>
              <a:ext cx="1913694" cy="495300"/>
            </a:xfrm>
            <a:prstGeom prst="rect">
              <a:avLst/>
            </a:prstGeom>
          </p:spPr>
        </p:pic>
      </p:grpSp>
      <p:sp>
        <p:nvSpPr>
          <p:cNvPr id="22" name="Rectangle 21"/>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63CB888A-206F-45AF-950E-B021DFB8B450}" type="datetime1">
              <a:rPr lang="en-US" smtClean="0"/>
              <a:t>5/4/2023</a:t>
            </a:fld>
            <a:endParaRPr lang="en-US" dirty="0"/>
          </a:p>
        </p:txBody>
      </p:sp>
      <p:sp>
        <p:nvSpPr>
          <p:cNvPr id="24"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27748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AODAS Slide With Header No Footer">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4"/>
            <a:ext cx="10058401" cy="4023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6" name="Group 15"/>
          <p:cNvGrpSpPr/>
          <p:nvPr userDrawn="1"/>
        </p:nvGrpSpPr>
        <p:grpSpPr>
          <a:xfrm>
            <a:off x="304801" y="148159"/>
            <a:ext cx="11366339" cy="688237"/>
            <a:chOff x="304801" y="148159"/>
            <a:chExt cx="11366339" cy="688237"/>
          </a:xfrm>
        </p:grpSpPr>
        <p:sp>
          <p:nvSpPr>
            <p:cNvPr id="17" name="Title 1"/>
            <p:cNvSpPr txBox="1">
              <a:spLocks/>
            </p:cNvSpPr>
            <p:nvPr/>
          </p:nvSpPr>
          <p:spPr>
            <a:xfrm>
              <a:off x="2336800" y="256800"/>
              <a:ext cx="9334340" cy="579596"/>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00838B"/>
                  </a:solidFill>
                </a:rPr>
                <a:t>South Carolina Department of Alcohol and Other Drug Abuse Services</a:t>
              </a:r>
            </a:p>
          </p:txBody>
        </p:sp>
        <p:cxnSp>
          <p:nvCxnSpPr>
            <p:cNvPr id="18" name="Straight Connector 17"/>
            <p:cNvCxnSpPr/>
            <p:nvPr/>
          </p:nvCxnSpPr>
          <p:spPr>
            <a:xfrm>
              <a:off x="304801" y="676148"/>
              <a:ext cx="11338560" cy="34288"/>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p:cNvPicPr>
            <p:nvPr/>
          </p:nvPicPr>
          <p:blipFill rotWithShape="1">
            <a:blip r:embed="rId2"/>
            <a:srcRect l="1093" t="2107" r="1046" b="21019"/>
            <a:stretch/>
          </p:blipFill>
          <p:spPr>
            <a:xfrm>
              <a:off x="304804" y="148159"/>
              <a:ext cx="1913694" cy="495300"/>
            </a:xfrm>
            <a:prstGeom prst="rect">
              <a:avLst/>
            </a:prstGeom>
          </p:spPr>
        </p:pic>
      </p:grpSp>
      <p:sp>
        <p:nvSpPr>
          <p:cNvPr id="21"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D32C9CBE-BB3D-4D4A-BBA2-C9CC33C12E4A}" type="datetime1">
              <a:rPr lang="en-US" smtClean="0"/>
              <a:t>5/4/2023</a:t>
            </a:fld>
            <a:endParaRPr lang="en-US" dirty="0"/>
          </a:p>
        </p:txBody>
      </p:sp>
      <p:sp>
        <p:nvSpPr>
          <p:cNvPr id="22"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134778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ODAS Master No Header">
    <p:spTree>
      <p:nvGrpSpPr>
        <p:cNvPr id="1" name=""/>
        <p:cNvGrpSpPr/>
        <p:nvPr/>
      </p:nvGrpSpPr>
      <p:grpSpPr>
        <a:xfrm>
          <a:off x="0" y="0"/>
          <a:ext cx="0" cy="0"/>
          <a:chOff x="0" y="0"/>
          <a:chExt cx="0" cy="0"/>
        </a:xfrm>
      </p:grpSpPr>
      <p:sp>
        <p:nvSpPr>
          <p:cNvPr id="9" name="Rectangle 8"/>
          <p:cNvSpPr/>
          <p:nvPr userDrawn="1"/>
        </p:nvSpPr>
        <p:spPr>
          <a:xfrm>
            <a:off x="2"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Date Placeholder 3"/>
          <p:cNvSpPr>
            <a:spLocks noGrp="1"/>
          </p:cNvSpPr>
          <p:nvPr>
            <p:ph type="dt" sz="half" idx="2"/>
          </p:nvPr>
        </p:nvSpPr>
        <p:spPr>
          <a:xfrm>
            <a:off x="640080" y="6459789"/>
            <a:ext cx="2472271" cy="365125"/>
          </a:xfrm>
          <a:prstGeom prst="rect">
            <a:avLst/>
          </a:prstGeom>
        </p:spPr>
        <p:txBody>
          <a:bodyPr vert="horz" lIns="91440" tIns="45720" rIns="91440" bIns="45720" rtlCol="0" anchor="ctr"/>
          <a:lstStyle>
            <a:lvl1pPr algn="l">
              <a:defRPr sz="900">
                <a:solidFill>
                  <a:srgbClr val="FFFFFF"/>
                </a:solidFill>
              </a:defRPr>
            </a:lvl1pPr>
          </a:lstStyle>
          <a:p>
            <a:fld id="{ED02A1B5-AED9-4ED2-876C-3A6D7FD53219}" type="datetime1">
              <a:rPr lang="en-US" smtClean="0"/>
              <a:t>5/4/2023</a:t>
            </a:fld>
            <a:endParaRPr lang="en-US" dirty="0"/>
          </a:p>
        </p:txBody>
      </p:sp>
      <p:sp>
        <p:nvSpPr>
          <p:cNvPr id="11" name="Slide Number Placeholder 5"/>
          <p:cNvSpPr>
            <a:spLocks noGrp="1"/>
          </p:cNvSpPr>
          <p:nvPr>
            <p:ph type="sldNum" sz="quarter" idx="4"/>
          </p:nvPr>
        </p:nvSpPr>
        <p:spPr>
          <a:xfrm>
            <a:off x="10287000" y="6459789"/>
            <a:ext cx="1312025" cy="365125"/>
          </a:xfrm>
          <a:prstGeom prst="rect">
            <a:avLst/>
          </a:prstGeom>
        </p:spPr>
        <p:txBody>
          <a:bodyPr vert="horz" lIns="91440" tIns="45720" rIns="91440" bIns="45720" rtlCol="0" anchor="ctr"/>
          <a:lstStyle>
            <a:lvl1pPr algn="r">
              <a:defRPr sz="1050">
                <a:solidFill>
                  <a:srgbClr val="FFFFFF"/>
                </a:solidFill>
              </a:defRPr>
            </a:lvl1pPr>
          </a:lstStyle>
          <a:p>
            <a:fld id="{A339896C-E2EF-470F-BA91-85D676E592B3}" type="slidenum">
              <a:rPr lang="en-US" smtClean="0"/>
              <a:t>‹#›</a:t>
            </a:fld>
            <a:endParaRPr lang="en-US" dirty="0"/>
          </a:p>
        </p:txBody>
      </p:sp>
    </p:spTree>
    <p:extLst>
      <p:ext uri="{BB962C8B-B14F-4D97-AF65-F5344CB8AC3E}">
        <p14:creationId xmlns:p14="http://schemas.microsoft.com/office/powerpoint/2010/main" val="4181976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80665"/>
            <a:ext cx="10515600" cy="71002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690688"/>
            <a:ext cx="10515600" cy="44862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87B19-861F-4939-88D1-71A7A9E87147}" type="datetimeFigureOut">
              <a:rPr lang="en-US" smtClean="0"/>
              <a:t>5/4/2023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4F071-8019-4631-A208-7C868D8A6D29}" type="slidenum">
              <a:rPr lang="en-US" smtClean="0"/>
              <a:t>‹#›</a:t>
            </a:fld>
            <a:endParaRPr lang="en-US"/>
          </a:p>
        </p:txBody>
      </p:sp>
      <p:cxnSp>
        <p:nvCxnSpPr>
          <p:cNvPr id="7" name="Straight Connector 6"/>
          <p:cNvCxnSpPr/>
          <p:nvPr userDrawn="1"/>
        </p:nvCxnSpPr>
        <p:spPr>
          <a:xfrm flipV="1">
            <a:off x="849811" y="712269"/>
            <a:ext cx="10503816" cy="3634"/>
          </a:xfrm>
          <a:prstGeom prst="line">
            <a:avLst/>
          </a:prstGeom>
          <a:ln w="34925">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811356" y="30004"/>
            <a:ext cx="1950971" cy="644303"/>
          </a:xfrm>
          <a:prstGeom prst="rect">
            <a:avLst/>
          </a:prstGeom>
        </p:spPr>
      </p:pic>
      <p:sp>
        <p:nvSpPr>
          <p:cNvPr id="9" name="Title 1"/>
          <p:cNvSpPr txBox="1">
            <a:spLocks/>
          </p:cNvSpPr>
          <p:nvPr userDrawn="1"/>
        </p:nvSpPr>
        <p:spPr>
          <a:xfrm>
            <a:off x="2792583" y="94706"/>
            <a:ext cx="6595111" cy="579596"/>
          </a:xfrm>
          <a:prstGeom prst="rect">
            <a:avLst/>
          </a:prstGeom>
        </p:spPr>
        <p:txBody>
          <a:bodyPr vert="horz" lIns="51435" tIns="25718" rIns="51435" bIns="2571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388" b="1" dirty="0">
                <a:solidFill>
                  <a:srgbClr val="00838B"/>
                </a:solidFill>
              </a:rPr>
              <a:t>South Carolina Department of Alcohol and Other Drug Abuse Services</a:t>
            </a:r>
          </a:p>
        </p:txBody>
      </p:sp>
    </p:spTree>
    <p:extLst>
      <p:ext uri="{BB962C8B-B14F-4D97-AF65-F5344CB8AC3E}">
        <p14:creationId xmlns:p14="http://schemas.microsoft.com/office/powerpoint/2010/main" val="90009890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2790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 id="2147483687" r:id="rId4"/>
    <p:sldLayoutId id="2147483689" r:id="rId5"/>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bassdl@dhec.sc.gov"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hidtaprogram.org/odmap.ph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mnienhius@daodas.sc.gov" TargetMode="External"/><Relationship Id="rId2" Type="http://schemas.openxmlformats.org/officeDocument/2006/relationships/hyperlink" Target="mailto:speterson@daodas.sc.gov"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ncweb.pire.or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dea.gov/fentanylawareness"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adca.org/myti2023"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npnconference.org/"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hyperlink" Target="https://www.nllea.org/hom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mergingdrugtrends.com/about"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hyperlink" Target="mailto:daodas.stepprogram@daodas.sc.gov"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daodas.sc.gov/services/prevention/merchant-initiatives/"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prevention@daodas.sc.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ncweb.pire.org/scdocume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3005C2EC-2CCF-4280-9D09-F8564F257F25}" type="datetime1">
              <a:rPr lang="en-US" smtClean="0"/>
              <a:t>5/4/2023</a:t>
            </a:fld>
            <a:endParaRPr lang="en-US" dirty="0"/>
          </a:p>
        </p:txBody>
      </p:sp>
      <p:sp>
        <p:nvSpPr>
          <p:cNvPr id="4" name="Title 1"/>
          <p:cNvSpPr txBox="1">
            <a:spLocks/>
          </p:cNvSpPr>
          <p:nvPr/>
        </p:nvSpPr>
        <p:spPr>
          <a:xfrm>
            <a:off x="609600" y="3213100"/>
            <a:ext cx="10989426" cy="1312863"/>
          </a:xfrm>
          <a:prstGeom prst="rect">
            <a:avLst/>
          </a:prstGeom>
        </p:spPr>
        <p:txBody>
          <a:bodyPr anchor="ctr" anchorCtr="1">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000" b="1" dirty="0">
                <a:solidFill>
                  <a:srgbClr val="00838B"/>
                </a:solidFill>
              </a:rPr>
              <a:t>Updates</a:t>
            </a:r>
          </a:p>
        </p:txBody>
      </p:sp>
      <p:sp>
        <p:nvSpPr>
          <p:cNvPr id="5" name="Subtitle 2"/>
          <p:cNvSpPr txBox="1">
            <a:spLocks/>
          </p:cNvSpPr>
          <p:nvPr/>
        </p:nvSpPr>
        <p:spPr>
          <a:xfrm>
            <a:off x="609600" y="5151863"/>
            <a:ext cx="10972800" cy="148311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200" b="1" dirty="0">
                <a:solidFill>
                  <a:schemeClr val="tx2">
                    <a:lumMod val="50000"/>
                  </a:schemeClr>
                </a:solidFill>
              </a:rPr>
              <a:t>Michelle Nienhius, MPH</a:t>
            </a:r>
          </a:p>
          <a:p>
            <a:pPr algn="ctr"/>
            <a:r>
              <a:rPr lang="en-US" sz="2200" b="1" dirty="0">
                <a:solidFill>
                  <a:schemeClr val="tx2">
                    <a:lumMod val="50000"/>
                  </a:schemeClr>
                </a:solidFill>
              </a:rPr>
              <a:t>Manager, Division of Prevention and Intervention Services</a:t>
            </a:r>
          </a:p>
          <a:p>
            <a:pPr algn="ctr"/>
            <a:r>
              <a:rPr lang="en-US" sz="2200" b="1" dirty="0">
                <a:solidFill>
                  <a:schemeClr val="tx2">
                    <a:lumMod val="50000"/>
                  </a:schemeClr>
                </a:solidFill>
              </a:rPr>
              <a:t>May 4, 2023</a:t>
            </a:r>
          </a:p>
        </p:txBody>
      </p:sp>
      <p:cxnSp>
        <p:nvCxnSpPr>
          <p:cNvPr id="6" name="Straight Connector 5"/>
          <p:cNvCxnSpPr/>
          <p:nvPr/>
        </p:nvCxnSpPr>
        <p:spPr>
          <a:xfrm>
            <a:off x="609600" y="3060700"/>
            <a:ext cx="10972800" cy="17248"/>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4627856"/>
            <a:ext cx="10972800" cy="0"/>
          </a:xfrm>
          <a:prstGeom prst="line">
            <a:avLst/>
          </a:prstGeom>
          <a:ln w="12700">
            <a:solidFill>
              <a:srgbClr val="00838B"/>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3308182" y="1024394"/>
            <a:ext cx="5575636" cy="1841338"/>
          </a:xfrm>
          <a:prstGeom prst="rect">
            <a:avLst/>
          </a:prstGeom>
        </p:spPr>
      </p:pic>
    </p:spTree>
    <p:extLst>
      <p:ext uri="{BB962C8B-B14F-4D97-AF65-F5344CB8AC3E}">
        <p14:creationId xmlns:p14="http://schemas.microsoft.com/office/powerpoint/2010/main" val="24387572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9587FED-BB0F-E6C0-1F26-E984DCC6F9B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5808070-231F-EEAA-6628-66D3342047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9A394A-5439-4BC8-EBE9-5BF84D938081}"/>
              </a:ext>
            </a:extLst>
          </p:cNvPr>
          <p:cNvSpPr>
            <a:spLocks noGrp="1"/>
          </p:cNvSpPr>
          <p:nvPr>
            <p:ph type="sldNum" sz="quarter" idx="12"/>
          </p:nvPr>
        </p:nvSpPr>
        <p:spPr/>
        <p:txBody>
          <a:bodyPr/>
          <a:lstStyle/>
          <a:p>
            <a:fld id="{9964F071-8019-4631-A208-7C868D8A6D29}" type="slidenum">
              <a:rPr lang="en-US" smtClean="0"/>
              <a:t>10</a:t>
            </a:fld>
            <a:endParaRPr lang="en-US"/>
          </a:p>
        </p:txBody>
      </p:sp>
      <p:sp>
        <p:nvSpPr>
          <p:cNvPr id="7" name="Title 1">
            <a:extLst>
              <a:ext uri="{FF2B5EF4-FFF2-40B4-BE49-F238E27FC236}">
                <a16:creationId xmlns:a16="http://schemas.microsoft.com/office/drawing/2014/main" id="{EBD2451B-D021-5029-FC00-77374A4908F0}"/>
              </a:ext>
            </a:extLst>
          </p:cNvPr>
          <p:cNvSpPr>
            <a:spLocks noGrp="1"/>
          </p:cNvSpPr>
          <p:nvPr>
            <p:ph type="title"/>
          </p:nvPr>
        </p:nvSpPr>
        <p:spPr>
          <a:xfrm>
            <a:off x="979714" y="914400"/>
            <a:ext cx="10058400" cy="776289"/>
          </a:xfrm>
        </p:spPr>
        <p:txBody>
          <a:bodyPr/>
          <a:lstStyle/>
          <a:p>
            <a:r>
              <a:rPr lang="en-US" b="1" dirty="0">
                <a:latin typeface="+mn-lt"/>
              </a:rPr>
              <a:t>ODMAP: Overview</a:t>
            </a:r>
            <a:endParaRPr lang="en-US" sz="1200" b="1" dirty="0">
              <a:latin typeface="+mn-lt"/>
            </a:endParaRPr>
          </a:p>
        </p:txBody>
      </p:sp>
      <p:sp>
        <p:nvSpPr>
          <p:cNvPr id="8" name="Content Placeholder 2">
            <a:extLst>
              <a:ext uri="{FF2B5EF4-FFF2-40B4-BE49-F238E27FC236}">
                <a16:creationId xmlns:a16="http://schemas.microsoft.com/office/drawing/2014/main" id="{D9E921F9-E764-C67B-2CCD-99499FD6E35B}"/>
              </a:ext>
            </a:extLst>
          </p:cNvPr>
          <p:cNvSpPr>
            <a:spLocks noGrp="1"/>
          </p:cNvSpPr>
          <p:nvPr>
            <p:ph idx="1"/>
          </p:nvPr>
        </p:nvSpPr>
        <p:spPr>
          <a:xfrm>
            <a:off x="1273629" y="1807029"/>
            <a:ext cx="9764485" cy="4369935"/>
          </a:xfrm>
        </p:spPr>
        <p:txBody>
          <a:bodyPr>
            <a:normAutofit lnSpcReduction="10000"/>
          </a:bodyPr>
          <a:lstStyle/>
          <a:p>
            <a:r>
              <a:rPr lang="en-US" sz="2800" dirty="0"/>
              <a:t>Overdose Detection Mapping Application Program</a:t>
            </a:r>
          </a:p>
          <a:p>
            <a:pPr lvl="1"/>
            <a:r>
              <a:rPr lang="en-US" sz="2400" dirty="0"/>
              <a:t>National mapping application for participating organizations sponsored by Washington Baltimore HIDTA</a:t>
            </a:r>
          </a:p>
          <a:p>
            <a:r>
              <a:rPr lang="en-US" sz="2800" dirty="0"/>
              <a:t>Goals</a:t>
            </a:r>
          </a:p>
          <a:p>
            <a:pPr lvl="1"/>
            <a:r>
              <a:rPr lang="en-US" sz="2400" dirty="0"/>
              <a:t>Provide near real-time surveillance of known or </a:t>
            </a:r>
            <a:r>
              <a:rPr lang="en-US" sz="2400" u="sng" dirty="0"/>
              <a:t>suspected</a:t>
            </a:r>
            <a:r>
              <a:rPr lang="en-US" sz="2400" dirty="0"/>
              <a:t> overdose incidence across the United States and its territories</a:t>
            </a:r>
          </a:p>
          <a:p>
            <a:pPr lvl="1"/>
            <a:r>
              <a:rPr lang="en-US" sz="2400" dirty="0"/>
              <a:t>Support public safety and public health efforts to collaborate and mobilize immediate responses to a sudden increase or spike in overdose incidents</a:t>
            </a:r>
          </a:p>
          <a:p>
            <a:pPr lvl="1"/>
            <a:endParaRPr lang="en-US" sz="2400" dirty="0"/>
          </a:p>
          <a:p>
            <a:pPr marL="201168" lvl="1" indent="0">
              <a:buNone/>
            </a:pPr>
            <a:endParaRPr lang="en-US" sz="2400" i="1" dirty="0"/>
          </a:p>
          <a:p>
            <a:pPr marL="201168" lvl="1" indent="0">
              <a:buNone/>
            </a:pPr>
            <a:r>
              <a:rPr lang="en-US" sz="2400" i="1" dirty="0"/>
              <a:t>Slides from webinar provided by Emma Zawacki, DAODAS 3/21/2023</a:t>
            </a:r>
            <a:br>
              <a:rPr lang="en-US" sz="2400" b="1" dirty="0"/>
            </a:br>
            <a:endParaRPr lang="en-US" sz="2400" dirty="0"/>
          </a:p>
          <a:p>
            <a:pPr lvl="1"/>
            <a:endParaRPr lang="en-US" sz="2400" dirty="0"/>
          </a:p>
        </p:txBody>
      </p:sp>
    </p:spTree>
    <p:extLst>
      <p:ext uri="{BB962C8B-B14F-4D97-AF65-F5344CB8AC3E}">
        <p14:creationId xmlns:p14="http://schemas.microsoft.com/office/powerpoint/2010/main" val="235518111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613251D-9B9F-FB8C-BEC7-0C3104274CC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C9159A3-A168-5004-9994-0C57018ADC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E58398-26C8-CD2D-FD6A-AC7DDF17039E}"/>
              </a:ext>
            </a:extLst>
          </p:cNvPr>
          <p:cNvSpPr>
            <a:spLocks noGrp="1"/>
          </p:cNvSpPr>
          <p:nvPr>
            <p:ph type="sldNum" sz="quarter" idx="12"/>
          </p:nvPr>
        </p:nvSpPr>
        <p:spPr/>
        <p:txBody>
          <a:bodyPr/>
          <a:lstStyle/>
          <a:p>
            <a:fld id="{9964F071-8019-4631-A208-7C868D8A6D29}" type="slidenum">
              <a:rPr lang="en-US" smtClean="0"/>
              <a:t>11</a:t>
            </a:fld>
            <a:endParaRPr lang="en-US"/>
          </a:p>
        </p:txBody>
      </p:sp>
      <p:sp>
        <p:nvSpPr>
          <p:cNvPr id="7" name="Title 1">
            <a:extLst>
              <a:ext uri="{FF2B5EF4-FFF2-40B4-BE49-F238E27FC236}">
                <a16:creationId xmlns:a16="http://schemas.microsoft.com/office/drawing/2014/main" id="{CDC7530E-07D2-C013-8E67-B6296DFB879E}"/>
              </a:ext>
            </a:extLst>
          </p:cNvPr>
          <p:cNvSpPr>
            <a:spLocks noGrp="1"/>
          </p:cNvSpPr>
          <p:nvPr>
            <p:ph type="title"/>
          </p:nvPr>
        </p:nvSpPr>
        <p:spPr>
          <a:xfrm>
            <a:off x="849085" y="990600"/>
            <a:ext cx="10395857" cy="700089"/>
          </a:xfrm>
        </p:spPr>
        <p:txBody>
          <a:bodyPr/>
          <a:lstStyle/>
          <a:p>
            <a:r>
              <a:rPr lang="en-US" b="1" dirty="0">
                <a:latin typeface="+mn-lt"/>
              </a:rPr>
              <a:t>ODMAP: Data Entry  	</a:t>
            </a:r>
            <a:r>
              <a:rPr lang="en-US" dirty="0"/>
              <a:t>	</a:t>
            </a:r>
          </a:p>
        </p:txBody>
      </p:sp>
      <p:sp>
        <p:nvSpPr>
          <p:cNvPr id="8" name="Content Placeholder 2">
            <a:extLst>
              <a:ext uri="{FF2B5EF4-FFF2-40B4-BE49-F238E27FC236}">
                <a16:creationId xmlns:a16="http://schemas.microsoft.com/office/drawing/2014/main" id="{6D81540B-A5FB-5EED-8754-81D64D3E0FEA}"/>
              </a:ext>
            </a:extLst>
          </p:cNvPr>
          <p:cNvSpPr>
            <a:spLocks noGrp="1"/>
          </p:cNvSpPr>
          <p:nvPr>
            <p:ph idx="1"/>
          </p:nvPr>
        </p:nvSpPr>
        <p:spPr>
          <a:xfrm>
            <a:off x="968828" y="1883228"/>
            <a:ext cx="10276113" cy="4376058"/>
          </a:xfrm>
        </p:spPr>
        <p:txBody>
          <a:bodyPr>
            <a:normAutofit fontScale="85000" lnSpcReduction="20000"/>
          </a:bodyPr>
          <a:lstStyle/>
          <a:p>
            <a:r>
              <a:rPr lang="en-US" sz="3300" dirty="0"/>
              <a:t>State Bureau of EMS (beginning June 1, 2021) provides data on non-fatal suspected overdoses across the state directly, </a:t>
            </a:r>
            <a:r>
              <a:rPr lang="en-US" sz="3300" i="1" dirty="0"/>
              <a:t>typically</a:t>
            </a:r>
            <a:r>
              <a:rPr lang="en-US" sz="3300" dirty="0"/>
              <a:t> within 24 to 72 hours of an incident</a:t>
            </a:r>
          </a:p>
          <a:p>
            <a:r>
              <a:rPr lang="en-US" sz="3300" dirty="0"/>
              <a:t>Local law enforcement, EMS, and coroners support entry of additional data such as fatal overdoses as needed</a:t>
            </a:r>
          </a:p>
          <a:p>
            <a:pPr lvl="1"/>
            <a:r>
              <a:rPr lang="en-US" sz="3300" dirty="0"/>
              <a:t>Dependent on regional participation</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marL="201168" lvl="1" indent="0">
              <a:buNone/>
            </a:pPr>
            <a:r>
              <a:rPr lang="en-US" sz="2400" i="1" dirty="0"/>
              <a:t>Slides from webinar provided by Emma Zawacki, DAODAS 3/21/2023</a:t>
            </a:r>
            <a:br>
              <a:rPr lang="en-US" sz="2400" b="1" dirty="0"/>
            </a:br>
            <a:endParaRPr lang="en-US" sz="2400" dirty="0"/>
          </a:p>
        </p:txBody>
      </p:sp>
    </p:spTree>
    <p:extLst>
      <p:ext uri="{BB962C8B-B14F-4D97-AF65-F5344CB8AC3E}">
        <p14:creationId xmlns:p14="http://schemas.microsoft.com/office/powerpoint/2010/main" val="221293485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A02484D-3479-3789-278F-52D9EE0B750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6C9294B-C6F8-D67F-048B-A85291EDE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C83E28-FEA1-CE6C-3B35-976D7ACCD095}"/>
              </a:ext>
            </a:extLst>
          </p:cNvPr>
          <p:cNvSpPr>
            <a:spLocks noGrp="1"/>
          </p:cNvSpPr>
          <p:nvPr>
            <p:ph type="sldNum" sz="quarter" idx="12"/>
          </p:nvPr>
        </p:nvSpPr>
        <p:spPr/>
        <p:txBody>
          <a:bodyPr/>
          <a:lstStyle/>
          <a:p>
            <a:fld id="{9964F071-8019-4631-A208-7C868D8A6D29}" type="slidenum">
              <a:rPr lang="en-US" smtClean="0"/>
              <a:t>12</a:t>
            </a:fld>
            <a:endParaRPr lang="en-US"/>
          </a:p>
        </p:txBody>
      </p:sp>
      <p:sp>
        <p:nvSpPr>
          <p:cNvPr id="7" name="Title 1">
            <a:extLst>
              <a:ext uri="{FF2B5EF4-FFF2-40B4-BE49-F238E27FC236}">
                <a16:creationId xmlns:a16="http://schemas.microsoft.com/office/drawing/2014/main" id="{C85F24A3-44C5-2965-9F18-1C27ABC941C0}"/>
              </a:ext>
            </a:extLst>
          </p:cNvPr>
          <p:cNvSpPr>
            <a:spLocks noGrp="1"/>
          </p:cNvSpPr>
          <p:nvPr>
            <p:ph type="title"/>
          </p:nvPr>
        </p:nvSpPr>
        <p:spPr>
          <a:xfrm>
            <a:off x="783771" y="903514"/>
            <a:ext cx="10374086" cy="664029"/>
          </a:xfrm>
        </p:spPr>
        <p:txBody>
          <a:bodyPr/>
          <a:lstStyle/>
          <a:p>
            <a:r>
              <a:rPr lang="en-US" b="1" dirty="0">
                <a:latin typeface="+mn-lt"/>
              </a:rPr>
              <a:t>ODMAP: Disclaimer and Limitations</a:t>
            </a:r>
          </a:p>
        </p:txBody>
      </p:sp>
      <p:sp>
        <p:nvSpPr>
          <p:cNvPr id="8" name="Content Placeholder 2">
            <a:extLst>
              <a:ext uri="{FF2B5EF4-FFF2-40B4-BE49-F238E27FC236}">
                <a16:creationId xmlns:a16="http://schemas.microsoft.com/office/drawing/2014/main" id="{FEE5D848-CE74-A382-080B-8B23C5ECD46D}"/>
              </a:ext>
            </a:extLst>
          </p:cNvPr>
          <p:cNvSpPr>
            <a:spLocks noGrp="1"/>
          </p:cNvSpPr>
          <p:nvPr>
            <p:ph idx="1"/>
          </p:nvPr>
        </p:nvSpPr>
        <p:spPr>
          <a:xfrm>
            <a:off x="1034143" y="1567544"/>
            <a:ext cx="10374086" cy="4561114"/>
          </a:xfrm>
        </p:spPr>
        <p:txBody>
          <a:bodyPr>
            <a:normAutofit fontScale="92500"/>
          </a:bodyPr>
          <a:lstStyle/>
          <a:p>
            <a:r>
              <a:rPr lang="en-US" dirty="0"/>
              <a:t>The data included is preliminary information for informational purposes only. </a:t>
            </a:r>
          </a:p>
          <a:p>
            <a:r>
              <a:rPr lang="en-US" dirty="0"/>
              <a:t>The data include suspected counts of overdoses and substances reported at the scene by responding personnel, and such information has not yet been verified by additional means (e.g., lab testing). </a:t>
            </a:r>
          </a:p>
          <a:p>
            <a:pPr lvl="1"/>
            <a:r>
              <a:rPr lang="en-US" dirty="0"/>
              <a:t>The reported information (counts, number of fatalities, and substances used) may vary from official mortality and police reports due to the preliminary nature of ODMAP.</a:t>
            </a:r>
          </a:p>
          <a:p>
            <a:r>
              <a:rPr lang="en-US" dirty="0"/>
              <a:t>This information is considered controlled unclassified information to be released only to authorized personnel who have a need to know in the performance of public health functions. </a:t>
            </a:r>
          </a:p>
          <a:p>
            <a:r>
              <a:rPr lang="en-US" dirty="0"/>
              <a:t>The data does not include personally identifiable information nor personal health information. </a:t>
            </a:r>
          </a:p>
          <a:p>
            <a:r>
              <a:rPr lang="en-US" dirty="0"/>
              <a:t>All locations are geocoded in a restricted manner such that one cannot determine precise locations. </a:t>
            </a:r>
          </a:p>
          <a:p>
            <a:endParaRPr lang="en-US" i="1" dirty="0"/>
          </a:p>
          <a:p>
            <a:r>
              <a:rPr lang="en-US" i="1" dirty="0"/>
              <a:t>Slides from webinar provided by Emma Zawacki, DAODAS 3/21/2023</a:t>
            </a:r>
            <a:br>
              <a:rPr lang="en-US" b="1" dirty="0"/>
            </a:br>
            <a:endParaRPr lang="en-US" dirty="0"/>
          </a:p>
          <a:p>
            <a:endParaRPr lang="en-US" dirty="0"/>
          </a:p>
          <a:p>
            <a:endParaRPr lang="en-US" dirty="0"/>
          </a:p>
        </p:txBody>
      </p:sp>
    </p:spTree>
    <p:extLst>
      <p:ext uri="{BB962C8B-B14F-4D97-AF65-F5344CB8AC3E}">
        <p14:creationId xmlns:p14="http://schemas.microsoft.com/office/powerpoint/2010/main" val="111698596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9CD0-ACA0-ADC6-05BC-E3EF45209512}"/>
              </a:ext>
            </a:extLst>
          </p:cNvPr>
          <p:cNvSpPr>
            <a:spLocks noGrp="1"/>
          </p:cNvSpPr>
          <p:nvPr>
            <p:ph type="title"/>
          </p:nvPr>
        </p:nvSpPr>
        <p:spPr/>
        <p:txBody>
          <a:bodyPr/>
          <a:lstStyle/>
          <a:p>
            <a:r>
              <a:rPr lang="en-US" b="1" dirty="0">
                <a:latin typeface="+mn-lt"/>
              </a:rPr>
              <a:t>Sample Protocol: GMS Reporting	</a:t>
            </a:r>
            <a:endParaRPr lang="en-US" dirty="0"/>
          </a:p>
        </p:txBody>
      </p:sp>
      <p:sp>
        <p:nvSpPr>
          <p:cNvPr id="3" name="Content Placeholder 2">
            <a:extLst>
              <a:ext uri="{FF2B5EF4-FFF2-40B4-BE49-F238E27FC236}">
                <a16:creationId xmlns:a16="http://schemas.microsoft.com/office/drawing/2014/main" id="{B26DBD4B-7458-132D-DD22-B85302E8F247}"/>
              </a:ext>
            </a:extLst>
          </p:cNvPr>
          <p:cNvSpPr>
            <a:spLocks noGrp="1"/>
          </p:cNvSpPr>
          <p:nvPr>
            <p:ph idx="1"/>
          </p:nvPr>
        </p:nvSpPr>
        <p:spPr>
          <a:xfrm>
            <a:off x="968829" y="1926771"/>
            <a:ext cx="10003971" cy="4212772"/>
          </a:xfrm>
        </p:spPr>
        <p:txBody>
          <a:bodyPr>
            <a:noAutofit/>
          </a:bodyPr>
          <a:lstStyle/>
          <a:p>
            <a:pPr marL="0" indent="0">
              <a:lnSpc>
                <a:spcPct val="150000"/>
              </a:lnSpc>
              <a:buNone/>
            </a:pPr>
            <a:r>
              <a:rPr lang="en-US" u="sng" dirty="0"/>
              <a:t>DAODAS County</a:t>
            </a:r>
          </a:p>
          <a:p>
            <a:pPr marL="0" indent="0">
              <a:lnSpc>
                <a:spcPct val="150000"/>
              </a:lnSpc>
              <a:buNone/>
            </a:pPr>
            <a:r>
              <a:rPr lang="en-US" dirty="0"/>
              <a:t>2/1/2023-2/28/2023</a:t>
            </a:r>
          </a:p>
          <a:p>
            <a:pPr>
              <a:lnSpc>
                <a:spcPct val="150000"/>
              </a:lnSpc>
            </a:pPr>
            <a:r>
              <a:rPr lang="en-US" dirty="0"/>
              <a:t>15 events</a:t>
            </a:r>
          </a:p>
          <a:p>
            <a:pPr>
              <a:lnSpc>
                <a:spcPct val="150000"/>
              </a:lnSpc>
            </a:pPr>
            <a:r>
              <a:rPr lang="en-US" dirty="0"/>
              <a:t>Majority of events occurred in Southwest Area of the region with some clusters near the park and hotel </a:t>
            </a:r>
          </a:p>
          <a:p>
            <a:pPr>
              <a:lnSpc>
                <a:spcPct val="150000"/>
              </a:lnSpc>
            </a:pPr>
            <a:r>
              <a:rPr lang="en-US" dirty="0"/>
              <a:t>Opioids were listed in half of the cases</a:t>
            </a:r>
          </a:p>
          <a:p>
            <a:pPr>
              <a:lnSpc>
                <a:spcPct val="150000"/>
              </a:lnSpc>
            </a:pPr>
            <a:r>
              <a:rPr lang="en-US" dirty="0"/>
              <a:t>Events mostly occurred Friday and Saturday late evenings</a:t>
            </a:r>
          </a:p>
          <a:p>
            <a:pPr>
              <a:lnSpc>
                <a:spcPct val="150000"/>
              </a:lnSpc>
            </a:pPr>
            <a:r>
              <a:rPr lang="en-US" i="1" dirty="0"/>
              <a:t>Slides from webinar provided by Emma Zawacki, DAODAS 3/21/2023</a:t>
            </a:r>
            <a:br>
              <a:rPr lang="en-US" b="1" dirty="0"/>
            </a:br>
            <a:endParaRPr lang="en-US" dirty="0"/>
          </a:p>
          <a:p>
            <a:pPr>
              <a:lnSpc>
                <a:spcPct val="150000"/>
              </a:lnSpc>
            </a:pPr>
            <a:endParaRPr lang="en-US" dirty="0"/>
          </a:p>
          <a:p>
            <a:pPr>
              <a:lnSpc>
                <a:spcPct val="150000"/>
              </a:lnSpc>
            </a:pPr>
            <a:endParaRPr lang="en-US" dirty="0"/>
          </a:p>
        </p:txBody>
      </p:sp>
      <p:sp>
        <p:nvSpPr>
          <p:cNvPr id="4" name="Date Placeholder 3">
            <a:extLst>
              <a:ext uri="{FF2B5EF4-FFF2-40B4-BE49-F238E27FC236}">
                <a16:creationId xmlns:a16="http://schemas.microsoft.com/office/drawing/2014/main" id="{A87D9E42-67E0-62D2-769A-35AC4BBE9D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53AA725-F4C9-82C2-10DA-690B62BB2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DD04B7-47A4-8B36-B803-292E3369719B}"/>
              </a:ext>
            </a:extLst>
          </p:cNvPr>
          <p:cNvSpPr>
            <a:spLocks noGrp="1"/>
          </p:cNvSpPr>
          <p:nvPr>
            <p:ph type="sldNum" sz="quarter" idx="12"/>
          </p:nvPr>
        </p:nvSpPr>
        <p:spPr/>
        <p:txBody>
          <a:bodyPr/>
          <a:lstStyle/>
          <a:p>
            <a:fld id="{9964F071-8019-4631-A208-7C868D8A6D29}" type="slidenum">
              <a:rPr lang="en-US" smtClean="0"/>
              <a:t>13</a:t>
            </a:fld>
            <a:endParaRPr lang="en-US"/>
          </a:p>
        </p:txBody>
      </p:sp>
    </p:spTree>
    <p:extLst>
      <p:ext uri="{BB962C8B-B14F-4D97-AF65-F5344CB8AC3E}">
        <p14:creationId xmlns:p14="http://schemas.microsoft.com/office/powerpoint/2010/main" val="164170270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9CD0-ACA0-ADC6-05BC-E3EF45209512}"/>
              </a:ext>
            </a:extLst>
          </p:cNvPr>
          <p:cNvSpPr>
            <a:spLocks noGrp="1"/>
          </p:cNvSpPr>
          <p:nvPr>
            <p:ph type="title"/>
          </p:nvPr>
        </p:nvSpPr>
        <p:spPr/>
        <p:txBody>
          <a:bodyPr/>
          <a:lstStyle/>
          <a:p>
            <a:r>
              <a:rPr lang="en-US" b="1" dirty="0">
                <a:latin typeface="+mn-lt"/>
              </a:rPr>
              <a:t>Sample Protocol: GMS Reporting	</a:t>
            </a:r>
            <a:endParaRPr lang="en-US" dirty="0"/>
          </a:p>
        </p:txBody>
      </p:sp>
      <p:sp>
        <p:nvSpPr>
          <p:cNvPr id="4" name="Date Placeholder 3">
            <a:extLst>
              <a:ext uri="{FF2B5EF4-FFF2-40B4-BE49-F238E27FC236}">
                <a16:creationId xmlns:a16="http://schemas.microsoft.com/office/drawing/2014/main" id="{A87D9E42-67E0-62D2-769A-35AC4BBE9DDD}"/>
              </a:ext>
            </a:extLst>
          </p:cNvPr>
          <p:cNvSpPr>
            <a:spLocks noGrp="1"/>
          </p:cNvSpPr>
          <p:nvPr>
            <p:ph type="dt" sz="half" idx="10"/>
          </p:nvPr>
        </p:nvSpPr>
        <p:spPr/>
        <p:txBody>
          <a:bodyPr/>
          <a:lstStyle/>
          <a:p>
            <a:fld id="{AAFFA028-92C3-4678-8B39-0FB06B93EF98}" type="datetime1">
              <a:rPr lang="en-US" smtClean="0"/>
              <a:t>5/4/2023</a:t>
            </a:fld>
            <a:endParaRPr lang="en-US"/>
          </a:p>
        </p:txBody>
      </p:sp>
      <p:sp>
        <p:nvSpPr>
          <p:cNvPr id="5" name="Footer Placeholder 4">
            <a:extLst>
              <a:ext uri="{FF2B5EF4-FFF2-40B4-BE49-F238E27FC236}">
                <a16:creationId xmlns:a16="http://schemas.microsoft.com/office/drawing/2014/main" id="{B53AA725-F4C9-82C2-10DA-690B62BB25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DD04B7-47A4-8B36-B803-292E3369719B}"/>
              </a:ext>
            </a:extLst>
          </p:cNvPr>
          <p:cNvSpPr>
            <a:spLocks noGrp="1"/>
          </p:cNvSpPr>
          <p:nvPr>
            <p:ph type="sldNum" sz="quarter" idx="12"/>
          </p:nvPr>
        </p:nvSpPr>
        <p:spPr/>
        <p:txBody>
          <a:bodyPr/>
          <a:lstStyle/>
          <a:p>
            <a:fld id="{9964F071-8019-4631-A208-7C868D8A6D29}" type="slidenum">
              <a:rPr lang="en-US" smtClean="0"/>
              <a:t>14</a:t>
            </a:fld>
            <a:endParaRPr lang="en-US"/>
          </a:p>
        </p:txBody>
      </p:sp>
      <p:cxnSp>
        <p:nvCxnSpPr>
          <p:cNvPr id="12" name="Straight Arrow Connector 11">
            <a:extLst>
              <a:ext uri="{FF2B5EF4-FFF2-40B4-BE49-F238E27FC236}">
                <a16:creationId xmlns:a16="http://schemas.microsoft.com/office/drawing/2014/main" id="{CA31B510-E143-D3E9-CAA7-59861C370C93}"/>
              </a:ext>
            </a:extLst>
          </p:cNvPr>
          <p:cNvCxnSpPr>
            <a:cxnSpLocks/>
          </p:cNvCxnSpPr>
          <p:nvPr/>
        </p:nvCxnSpPr>
        <p:spPr>
          <a:xfrm>
            <a:off x="6986954" y="5684024"/>
            <a:ext cx="1195754" cy="0"/>
          </a:xfrm>
          <a:prstGeom prst="straightConnector1">
            <a:avLst/>
          </a:prstGeom>
          <a:ln w="76200">
            <a:solidFill>
              <a:srgbClr val="00838B"/>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C0719B7-E778-B57C-356F-A7EB0CD270A6}"/>
              </a:ext>
            </a:extLst>
          </p:cNvPr>
          <p:cNvSpPr txBox="1"/>
          <p:nvPr/>
        </p:nvSpPr>
        <p:spPr>
          <a:xfrm>
            <a:off x="8176847" y="5273528"/>
            <a:ext cx="2353410" cy="830997"/>
          </a:xfrm>
          <a:prstGeom prst="rect">
            <a:avLst/>
          </a:prstGeom>
          <a:noFill/>
          <a:ln w="19050">
            <a:solidFill>
              <a:srgbClr val="00838B"/>
            </a:solidFill>
          </a:ln>
        </p:spPr>
        <p:txBody>
          <a:bodyPr wrap="square" rtlCol="0">
            <a:spAutoFit/>
          </a:bodyPr>
          <a:lstStyle/>
          <a:p>
            <a:r>
              <a:rPr lang="en-US" sz="1600" dirty="0"/>
              <a:t>Optional: you may not have this information, but it can help if available</a:t>
            </a:r>
          </a:p>
        </p:txBody>
      </p:sp>
      <p:cxnSp>
        <p:nvCxnSpPr>
          <p:cNvPr id="18" name="Straight Arrow Connector 17">
            <a:extLst>
              <a:ext uri="{FF2B5EF4-FFF2-40B4-BE49-F238E27FC236}">
                <a16:creationId xmlns:a16="http://schemas.microsoft.com/office/drawing/2014/main" id="{9F90C510-3720-0BB3-17D7-23296C802529}"/>
              </a:ext>
            </a:extLst>
          </p:cNvPr>
          <p:cNvCxnSpPr>
            <a:cxnSpLocks/>
          </p:cNvCxnSpPr>
          <p:nvPr/>
        </p:nvCxnSpPr>
        <p:spPr>
          <a:xfrm>
            <a:off x="6986954" y="4153025"/>
            <a:ext cx="119575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0BEC89F-7F55-CF4C-D8DE-141CFE92659F}"/>
              </a:ext>
            </a:extLst>
          </p:cNvPr>
          <p:cNvSpPr txBox="1"/>
          <p:nvPr/>
        </p:nvSpPr>
        <p:spPr>
          <a:xfrm>
            <a:off x="8182707" y="3363774"/>
            <a:ext cx="2353410" cy="1569660"/>
          </a:xfrm>
          <a:prstGeom prst="rect">
            <a:avLst/>
          </a:prstGeom>
          <a:noFill/>
          <a:ln w="19050">
            <a:solidFill>
              <a:srgbClr val="C00000"/>
            </a:solidFill>
          </a:ln>
        </p:spPr>
        <p:txBody>
          <a:bodyPr wrap="square" rtlCol="0">
            <a:spAutoFit/>
          </a:bodyPr>
          <a:lstStyle/>
          <a:p>
            <a:r>
              <a:rPr lang="en-US" sz="1600" dirty="0"/>
              <a:t>Location to known events. ODMAP may not allow zooming to provide detail of business name, but provide context (hotel) if you are familiar with area</a:t>
            </a:r>
          </a:p>
        </p:txBody>
      </p:sp>
      <p:sp>
        <p:nvSpPr>
          <p:cNvPr id="22" name="Content Placeholder 2">
            <a:extLst>
              <a:ext uri="{FF2B5EF4-FFF2-40B4-BE49-F238E27FC236}">
                <a16:creationId xmlns:a16="http://schemas.microsoft.com/office/drawing/2014/main" id="{6816CFA4-BFBA-3600-7AE6-EFA4015A83CB}"/>
              </a:ext>
            </a:extLst>
          </p:cNvPr>
          <p:cNvSpPr>
            <a:spLocks noGrp="1"/>
          </p:cNvSpPr>
          <p:nvPr>
            <p:ph idx="1"/>
          </p:nvPr>
        </p:nvSpPr>
        <p:spPr>
          <a:xfrm>
            <a:off x="2152650" y="1690688"/>
            <a:ext cx="4834304" cy="4665664"/>
          </a:xfrm>
        </p:spPr>
        <p:txBody>
          <a:bodyPr>
            <a:noAutofit/>
          </a:bodyPr>
          <a:lstStyle/>
          <a:p>
            <a:pPr marL="0" indent="0">
              <a:lnSpc>
                <a:spcPct val="150000"/>
              </a:lnSpc>
              <a:buNone/>
            </a:pPr>
            <a:r>
              <a:rPr lang="en-US" u="sng" dirty="0">
                <a:solidFill>
                  <a:srgbClr val="C00000"/>
                </a:solidFill>
              </a:rPr>
              <a:t>DAODAS County</a:t>
            </a:r>
          </a:p>
          <a:p>
            <a:pPr marL="0" indent="0">
              <a:lnSpc>
                <a:spcPct val="150000"/>
              </a:lnSpc>
              <a:buNone/>
            </a:pPr>
            <a:r>
              <a:rPr lang="en-US" dirty="0">
                <a:solidFill>
                  <a:srgbClr val="C00000"/>
                </a:solidFill>
              </a:rPr>
              <a:t>2/1/2023-2/28/2023</a:t>
            </a:r>
          </a:p>
          <a:p>
            <a:pPr>
              <a:lnSpc>
                <a:spcPct val="150000"/>
              </a:lnSpc>
            </a:pPr>
            <a:r>
              <a:rPr lang="en-US" dirty="0">
                <a:solidFill>
                  <a:srgbClr val="C00000"/>
                </a:solidFill>
              </a:rPr>
              <a:t>15 events</a:t>
            </a:r>
          </a:p>
          <a:p>
            <a:pPr>
              <a:lnSpc>
                <a:spcPct val="150000"/>
              </a:lnSpc>
            </a:pPr>
            <a:r>
              <a:rPr lang="en-US" dirty="0">
                <a:solidFill>
                  <a:srgbClr val="C00000"/>
                </a:solidFill>
              </a:rPr>
              <a:t>Majority of events occurred in Southwest Area of the region with some clusters near the park </a:t>
            </a:r>
            <a:r>
              <a:rPr lang="en-US" dirty="0">
                <a:solidFill>
                  <a:srgbClr val="00838B"/>
                </a:solidFill>
              </a:rPr>
              <a:t>and hotel</a:t>
            </a:r>
          </a:p>
          <a:p>
            <a:pPr>
              <a:lnSpc>
                <a:spcPct val="150000"/>
              </a:lnSpc>
            </a:pPr>
            <a:r>
              <a:rPr lang="en-US" dirty="0">
                <a:solidFill>
                  <a:srgbClr val="00838B"/>
                </a:solidFill>
              </a:rPr>
              <a:t>Opioids were listed in half of the cases</a:t>
            </a:r>
          </a:p>
          <a:p>
            <a:pPr>
              <a:lnSpc>
                <a:spcPct val="150000"/>
              </a:lnSpc>
            </a:pPr>
            <a:r>
              <a:rPr lang="en-US" dirty="0">
                <a:solidFill>
                  <a:srgbClr val="00838B"/>
                </a:solidFill>
              </a:rPr>
              <a:t>Events mostly occurred Friday and Saturday late evenings</a:t>
            </a:r>
          </a:p>
        </p:txBody>
      </p:sp>
      <p:cxnSp>
        <p:nvCxnSpPr>
          <p:cNvPr id="23" name="Straight Arrow Connector 22">
            <a:extLst>
              <a:ext uri="{FF2B5EF4-FFF2-40B4-BE49-F238E27FC236}">
                <a16:creationId xmlns:a16="http://schemas.microsoft.com/office/drawing/2014/main" id="{EB2A68DC-4C3B-C1B9-732A-3B9CAC715F9C}"/>
              </a:ext>
            </a:extLst>
          </p:cNvPr>
          <p:cNvCxnSpPr>
            <a:cxnSpLocks/>
          </p:cNvCxnSpPr>
          <p:nvPr/>
        </p:nvCxnSpPr>
        <p:spPr>
          <a:xfrm>
            <a:off x="4602323" y="2530029"/>
            <a:ext cx="1195754"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E9D4C01-C370-7473-5489-CC8B6BE0B0A7}"/>
              </a:ext>
            </a:extLst>
          </p:cNvPr>
          <p:cNvSpPr txBox="1"/>
          <p:nvPr/>
        </p:nvSpPr>
        <p:spPr>
          <a:xfrm>
            <a:off x="5798078" y="2116419"/>
            <a:ext cx="3935645" cy="830997"/>
          </a:xfrm>
          <a:prstGeom prst="rect">
            <a:avLst/>
          </a:prstGeom>
          <a:noFill/>
          <a:ln w="19050">
            <a:solidFill>
              <a:srgbClr val="C00000"/>
            </a:solidFill>
          </a:ln>
        </p:spPr>
        <p:txBody>
          <a:bodyPr wrap="square" rtlCol="0">
            <a:spAutoFit/>
          </a:bodyPr>
          <a:lstStyle/>
          <a:p>
            <a:r>
              <a:rPr lang="en-US" sz="1600" dirty="0"/>
              <a:t>Important to know location, time frame and burden. If spike or short time frame, this may be more of a rapid response type of event</a:t>
            </a:r>
          </a:p>
        </p:txBody>
      </p:sp>
    </p:spTree>
    <p:extLst>
      <p:ext uri="{BB962C8B-B14F-4D97-AF65-F5344CB8AC3E}">
        <p14:creationId xmlns:p14="http://schemas.microsoft.com/office/powerpoint/2010/main" val="369541609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E11EB9B-90E9-66F8-3CE0-F0ABDAB09C3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0FFED9A-33F1-7786-B6DA-E15CE23664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95D0AF-C60C-39C8-083C-533AEA5DB9FF}"/>
              </a:ext>
            </a:extLst>
          </p:cNvPr>
          <p:cNvSpPr>
            <a:spLocks noGrp="1"/>
          </p:cNvSpPr>
          <p:nvPr>
            <p:ph type="sldNum" sz="quarter" idx="12"/>
          </p:nvPr>
        </p:nvSpPr>
        <p:spPr/>
        <p:txBody>
          <a:bodyPr/>
          <a:lstStyle/>
          <a:p>
            <a:fld id="{9964F071-8019-4631-A208-7C868D8A6D29}" type="slidenum">
              <a:rPr lang="en-US" smtClean="0"/>
              <a:t>15</a:t>
            </a:fld>
            <a:endParaRPr lang="en-US"/>
          </a:p>
        </p:txBody>
      </p:sp>
      <p:sp>
        <p:nvSpPr>
          <p:cNvPr id="7" name="Title 1">
            <a:extLst>
              <a:ext uri="{FF2B5EF4-FFF2-40B4-BE49-F238E27FC236}">
                <a16:creationId xmlns:a16="http://schemas.microsoft.com/office/drawing/2014/main" id="{A8D16093-D26D-6A74-CD7E-EC196B21D591}"/>
              </a:ext>
            </a:extLst>
          </p:cNvPr>
          <p:cNvSpPr>
            <a:spLocks noGrp="1"/>
          </p:cNvSpPr>
          <p:nvPr>
            <p:ph type="title"/>
          </p:nvPr>
        </p:nvSpPr>
        <p:spPr>
          <a:xfrm>
            <a:off x="805543" y="881744"/>
            <a:ext cx="9233807" cy="808946"/>
          </a:xfrm>
        </p:spPr>
        <p:txBody>
          <a:bodyPr/>
          <a:lstStyle/>
          <a:p>
            <a:r>
              <a:rPr lang="en-US" b="1" dirty="0">
                <a:latin typeface="+mn-lt"/>
              </a:rPr>
              <a:t>Resources</a:t>
            </a:r>
            <a:r>
              <a:rPr lang="en-US" dirty="0"/>
              <a:t>		</a:t>
            </a:r>
          </a:p>
        </p:txBody>
      </p:sp>
      <p:sp>
        <p:nvSpPr>
          <p:cNvPr id="8" name="Content Placeholder 2">
            <a:extLst>
              <a:ext uri="{FF2B5EF4-FFF2-40B4-BE49-F238E27FC236}">
                <a16:creationId xmlns:a16="http://schemas.microsoft.com/office/drawing/2014/main" id="{3993FEDE-2CAD-1A0B-7E4B-E1A6F410F6E2}"/>
              </a:ext>
            </a:extLst>
          </p:cNvPr>
          <p:cNvSpPr>
            <a:spLocks noGrp="1"/>
          </p:cNvSpPr>
          <p:nvPr>
            <p:ph idx="1"/>
          </p:nvPr>
        </p:nvSpPr>
        <p:spPr>
          <a:xfrm>
            <a:off x="1001486" y="1690690"/>
            <a:ext cx="10504714" cy="4285566"/>
          </a:xfrm>
        </p:spPr>
        <p:txBody>
          <a:bodyPr/>
          <a:lstStyle/>
          <a:p>
            <a:r>
              <a:rPr lang="en-US" dirty="0"/>
              <a:t>DHEC ODMAP Trainer</a:t>
            </a:r>
          </a:p>
          <a:p>
            <a:pPr lvl="1"/>
            <a:r>
              <a:rPr lang="en-US" dirty="0"/>
              <a:t>Assists with ODMAP usage and registration</a:t>
            </a:r>
          </a:p>
          <a:p>
            <a:pPr lvl="1"/>
            <a:r>
              <a:rPr lang="en-US" dirty="0"/>
              <a:t>Danika Bass – </a:t>
            </a:r>
            <a:r>
              <a:rPr lang="en-US" dirty="0">
                <a:hlinkClick r:id="rId3"/>
              </a:rPr>
              <a:t>bassdl@dhec.sc.gov</a:t>
            </a:r>
            <a:endParaRPr lang="en-US" dirty="0"/>
          </a:p>
          <a:p>
            <a:pPr lvl="1"/>
            <a:r>
              <a:rPr lang="en-US" dirty="0"/>
              <a:t>Be on the look out for a training series anticipated late summer to refresh your skills</a:t>
            </a:r>
          </a:p>
          <a:p>
            <a:r>
              <a:rPr lang="en-US" dirty="0"/>
              <a:t>HIDTA site</a:t>
            </a:r>
          </a:p>
          <a:p>
            <a:pPr lvl="1"/>
            <a:r>
              <a:rPr lang="en-US" dirty="0">
                <a:hlinkClick r:id="rId4"/>
              </a:rPr>
              <a:t>https://www.hidtaprogram.org/odmap.php</a:t>
            </a:r>
            <a:endParaRPr lang="en-US" dirty="0"/>
          </a:p>
          <a:p>
            <a:pPr lvl="1"/>
            <a:r>
              <a:rPr lang="en-US" dirty="0"/>
              <a:t>Includes program contact and link to official resources </a:t>
            </a:r>
          </a:p>
          <a:p>
            <a:pPr lvl="2"/>
            <a:r>
              <a:rPr lang="en-US" dirty="0"/>
              <a:t>Ex. Official ODMAP YouTube account with training videos</a:t>
            </a:r>
          </a:p>
          <a:p>
            <a:r>
              <a:rPr lang="en-US" dirty="0"/>
              <a:t>Other state resources</a:t>
            </a:r>
          </a:p>
          <a:p>
            <a:pPr lvl="1"/>
            <a:r>
              <a:rPr lang="en-US" dirty="0"/>
              <a:t>Searching ODMAP will provide results of other state government sites (.gov) with information on how they use the program to track data and plan events/resource allocation</a:t>
            </a:r>
          </a:p>
          <a:p>
            <a:pPr lvl="1"/>
            <a:endParaRPr lang="en-US" i="1" dirty="0"/>
          </a:p>
          <a:p>
            <a:pPr lvl="1"/>
            <a:r>
              <a:rPr lang="en-US" i="1" dirty="0"/>
              <a:t>Slides from webinar provided by Emma Zawacki, DAODAS 3/21/2023</a:t>
            </a:r>
            <a:br>
              <a:rPr lang="en-US" b="1" dirty="0"/>
            </a:br>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87805514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63B365-38BD-46B8-BF4F-7A74A3BCF943}"/>
              </a:ext>
            </a:extLst>
          </p:cNvPr>
          <p:cNvSpPr>
            <a:spLocks noGrp="1"/>
          </p:cNvSpPr>
          <p:nvPr>
            <p:ph idx="1"/>
          </p:nvPr>
        </p:nvSpPr>
        <p:spPr>
          <a:xfrm>
            <a:off x="533401" y="947057"/>
            <a:ext cx="11016342" cy="5410200"/>
          </a:xfrm>
        </p:spPr>
        <p:txBody>
          <a:bodyPr/>
          <a:lstStyle/>
          <a:p>
            <a:pPr marL="292608" lvl="1" indent="0" algn="ctr">
              <a:buNone/>
            </a:pPr>
            <a:r>
              <a:rPr lang="en-US" sz="2400" b="1" dirty="0">
                <a:solidFill>
                  <a:srgbClr val="00838B"/>
                </a:solidFill>
              </a:rPr>
              <a:t>Primary Prevention Funding Formula</a:t>
            </a:r>
          </a:p>
          <a:p>
            <a:pPr>
              <a:buFont typeface="Arial" panose="020B0604020202020204" pitchFamily="34" charset="0"/>
              <a:buChar char="•"/>
            </a:pPr>
            <a:r>
              <a:rPr lang="en-US" sz="1800" dirty="0"/>
              <a:t>A standard formula for the distribution of the SABG primary prevention set-aside funding was adopted by DAODAS in July 2013 and went into effect with state Fiscal Year 2014 (FY14).</a:t>
            </a:r>
          </a:p>
          <a:p>
            <a:pPr>
              <a:buFont typeface="Arial" panose="020B0604020202020204" pitchFamily="34" charset="0"/>
              <a:buChar char="•"/>
            </a:pPr>
            <a:r>
              <a:rPr lang="en-US" sz="1800" dirty="0"/>
              <a:t>Incorporating input from the Executive Committee of Behavioral Health Services Association of South Carolina Inc., the adopted allocation method was developed by DAODAS to achieve a base funding amount for each county, along with a population-adjusted figure to ensure that prevention services are provided equitably across the state.</a:t>
            </a:r>
          </a:p>
          <a:p>
            <a:pPr>
              <a:buFont typeface="Arial" panose="020B0604020202020204" pitchFamily="34" charset="0"/>
              <a:buChar char="•"/>
            </a:pPr>
            <a:r>
              <a:rPr lang="en-US" sz="1800" dirty="0"/>
              <a:t>Due to an overall increase in the allocation for South Carolina for the Substance Abuse Prevention and Treatment Block Grant (SAPT BG), from </a:t>
            </a:r>
            <a:r>
              <a:rPr lang="en-US" sz="1800" b="1" dirty="0">
                <a:solidFill>
                  <a:srgbClr val="00838B"/>
                </a:solidFill>
              </a:rPr>
              <a:t>$23,934,835 in FY23 to $26,137,986 in FY24</a:t>
            </a:r>
            <a:r>
              <a:rPr lang="en-US" sz="1800" dirty="0"/>
              <a:t>, the total for the 20% set aside for primary prevention also increased from </a:t>
            </a:r>
            <a:r>
              <a:rPr lang="en-US" sz="1800" b="1" dirty="0">
                <a:solidFill>
                  <a:srgbClr val="00838B"/>
                </a:solidFill>
              </a:rPr>
              <a:t>$5,265,666 in FY23 to $5,619,667 in FY24</a:t>
            </a:r>
            <a:r>
              <a:rPr lang="en-US" sz="1800" dirty="0"/>
              <a:t>.</a:t>
            </a:r>
          </a:p>
          <a:p>
            <a:r>
              <a:rPr lang="en-US" sz="1800" b="1" dirty="0"/>
              <a:t>FY24 Formula </a:t>
            </a:r>
            <a:endParaRPr lang="en-US" sz="1800" dirty="0"/>
          </a:p>
          <a:p>
            <a:r>
              <a:rPr lang="en-US" sz="1800" dirty="0"/>
              <a:t>1. The “floor” (base) will be increased to </a:t>
            </a:r>
            <a:r>
              <a:rPr lang="en-US" sz="1800" b="1" dirty="0">
                <a:solidFill>
                  <a:srgbClr val="00838B"/>
                </a:solidFill>
              </a:rPr>
              <a:t>$70,000 </a:t>
            </a:r>
            <a:r>
              <a:rPr lang="en-US" sz="1800" dirty="0"/>
              <a:t>for each county authority. (Changed from $60,000)</a:t>
            </a:r>
          </a:p>
          <a:p>
            <a:r>
              <a:rPr lang="en-US" sz="1800" dirty="0"/>
              <a:t>2. County authorities that serve more than one county receive an additional $15,000 per county. (remains same)</a:t>
            </a:r>
          </a:p>
          <a:p>
            <a:r>
              <a:rPr lang="en-US" sz="1800" dirty="0"/>
              <a:t>3. Revised population-based data from the 2020 Census. The percentages did not change from Fiscal Year 2023. These range from 0.40% to 13.87%. The funding range changed from $7,223.66 to $249,152.33 due to an increase in the funding allotted to this part of the funding formula and the population estimates. At a minimum, population adjustments will be revised every five years. </a:t>
            </a:r>
            <a:r>
              <a:rPr lang="en-US" sz="1800" b="1" dirty="0">
                <a:solidFill>
                  <a:srgbClr val="00838B"/>
                </a:solidFill>
              </a:rPr>
              <a:t>(Increased from FY23)</a:t>
            </a:r>
          </a:p>
          <a:p>
            <a:pPr>
              <a:buFont typeface="Arial" panose="020B0604020202020204" pitchFamily="34" charset="0"/>
              <a:buChar char="•"/>
            </a:pPr>
            <a:endParaRPr lang="en-US" sz="1800" dirty="0"/>
          </a:p>
          <a:p>
            <a:pPr marL="0" indent="0">
              <a:buNone/>
            </a:pPr>
            <a:endParaRPr lang="en-US" sz="1800" dirty="0"/>
          </a:p>
        </p:txBody>
      </p:sp>
      <p:sp>
        <p:nvSpPr>
          <p:cNvPr id="3" name="Date Placeholder 2">
            <a:extLst>
              <a:ext uri="{FF2B5EF4-FFF2-40B4-BE49-F238E27FC236}">
                <a16:creationId xmlns:a16="http://schemas.microsoft.com/office/drawing/2014/main" id="{0DB045C1-2DDA-4010-8DA4-0495753DFD5F}"/>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1213863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3EBC53-DC93-456A-A5E8-CA5FA4C7593B}"/>
              </a:ext>
            </a:extLst>
          </p:cNvPr>
          <p:cNvSpPr>
            <a:spLocks noGrp="1"/>
          </p:cNvSpPr>
          <p:nvPr>
            <p:ph idx="1"/>
          </p:nvPr>
        </p:nvSpPr>
        <p:spPr>
          <a:xfrm>
            <a:off x="882831" y="1110342"/>
            <a:ext cx="10426337" cy="4834951"/>
          </a:xfrm>
        </p:spPr>
        <p:txBody>
          <a:bodyPr/>
          <a:lstStyle/>
          <a:p>
            <a:pPr algn="ctr"/>
            <a:r>
              <a:rPr lang="en-US" sz="2400" b="1" dirty="0">
                <a:solidFill>
                  <a:srgbClr val="00838B"/>
                </a:solidFill>
              </a:rPr>
              <a:t>Primary Prevention Funding Formula</a:t>
            </a:r>
          </a:p>
          <a:p>
            <a:pPr>
              <a:buFont typeface="Arial" panose="020B0604020202020204" pitchFamily="34" charset="0"/>
              <a:buChar char="•"/>
            </a:pPr>
            <a:r>
              <a:rPr lang="en-US" dirty="0">
                <a:solidFill>
                  <a:schemeClr val="tx1"/>
                </a:solidFill>
              </a:rPr>
              <a:t>Amounts for AET did not change from FY23 (COVID-19 funding ends March, 2023 and at this time there is not any additional funding to allocate from ARPA)</a:t>
            </a:r>
          </a:p>
          <a:p>
            <a:pPr>
              <a:buFont typeface="Arial" panose="020B0604020202020204" pitchFamily="34" charset="0"/>
              <a:buChar char="•"/>
            </a:pPr>
            <a:r>
              <a:rPr lang="en-US" dirty="0">
                <a:solidFill>
                  <a:schemeClr val="tx1"/>
                </a:solidFill>
              </a:rPr>
              <a:t>Based on the funding formula, all agencies received an increase between $10,000-$11,965.00</a:t>
            </a:r>
          </a:p>
          <a:p>
            <a:pPr>
              <a:buFont typeface="Arial" panose="020B0604020202020204" pitchFamily="34" charset="0"/>
              <a:buChar char="•"/>
            </a:pPr>
            <a:r>
              <a:rPr lang="en-US" dirty="0">
                <a:solidFill>
                  <a:schemeClr val="tx1"/>
                </a:solidFill>
              </a:rPr>
              <a:t>DAODAS Finance will be sending out award allocations to complete the FY24 Prevention Application by Friday, February 10</a:t>
            </a:r>
            <a:r>
              <a:rPr lang="en-US" baseline="30000" dirty="0">
                <a:solidFill>
                  <a:schemeClr val="tx1"/>
                </a:solidFill>
              </a:rPr>
              <a:t>th</a:t>
            </a:r>
            <a:r>
              <a:rPr lang="en-US" dirty="0">
                <a:solidFill>
                  <a:schemeClr val="tx1"/>
                </a:solidFill>
              </a:rPr>
              <a:t>. </a:t>
            </a:r>
          </a:p>
          <a:p>
            <a:pPr>
              <a:buFont typeface="Arial" panose="020B0604020202020204" pitchFamily="34" charset="0"/>
              <a:buChar char="•"/>
            </a:pPr>
            <a:r>
              <a:rPr lang="en-US" dirty="0">
                <a:solidFill>
                  <a:schemeClr val="tx1"/>
                </a:solidFill>
              </a:rPr>
              <a:t>Questions- email Sharon Peterson (</a:t>
            </a:r>
            <a:r>
              <a:rPr lang="en-US" dirty="0">
                <a:solidFill>
                  <a:schemeClr val="tx1"/>
                </a:solidFill>
                <a:hlinkClick r:id="rId2"/>
              </a:rPr>
              <a:t>speterson@daodas.sc.gov</a:t>
            </a:r>
            <a:r>
              <a:rPr lang="en-US" dirty="0">
                <a:solidFill>
                  <a:schemeClr val="tx1"/>
                </a:solidFill>
              </a:rPr>
              <a:t> ) and Michelle Nienhius (</a:t>
            </a:r>
            <a:r>
              <a:rPr lang="en-US" dirty="0">
                <a:solidFill>
                  <a:schemeClr val="tx1"/>
                </a:solidFill>
                <a:hlinkClick r:id="rId3"/>
              </a:rPr>
              <a:t>mnienhius@daodas.sc.gov</a:t>
            </a:r>
            <a:r>
              <a:rPr lang="en-US" dirty="0">
                <a:solidFill>
                  <a:schemeClr val="tx1"/>
                </a:solidFill>
              </a:rPr>
              <a:t> )</a:t>
            </a:r>
          </a:p>
          <a:p>
            <a:pPr>
              <a:buFont typeface="Arial" panose="020B0604020202020204" pitchFamily="34" charset="0"/>
              <a:buChar char="•"/>
            </a:pPr>
            <a:endParaRPr lang="en-US" dirty="0">
              <a:solidFill>
                <a:schemeClr val="tx1"/>
              </a:solidFill>
            </a:endParaRPr>
          </a:p>
          <a:p>
            <a:pPr>
              <a:buFont typeface="Arial" panose="020B0604020202020204" pitchFamily="34" charset="0"/>
              <a:buChar char="•"/>
            </a:pPr>
            <a:endParaRPr lang="en-US" dirty="0">
              <a:solidFill>
                <a:schemeClr val="tx1"/>
              </a:solidFill>
            </a:endParaRPr>
          </a:p>
          <a:p>
            <a:pPr algn="ctr"/>
            <a:endParaRPr lang="en-US" dirty="0"/>
          </a:p>
        </p:txBody>
      </p:sp>
      <p:sp>
        <p:nvSpPr>
          <p:cNvPr id="3" name="Date Placeholder 2">
            <a:extLst>
              <a:ext uri="{FF2B5EF4-FFF2-40B4-BE49-F238E27FC236}">
                <a16:creationId xmlns:a16="http://schemas.microsoft.com/office/drawing/2014/main" id="{0CA0E99E-687B-45A1-B0CC-4ED4DBD698FC}"/>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180820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7EDBBC-2B50-4DB5-B7BD-CCCF28B19C4E}"/>
              </a:ext>
            </a:extLst>
          </p:cNvPr>
          <p:cNvSpPr>
            <a:spLocks noGrp="1"/>
          </p:cNvSpPr>
          <p:nvPr>
            <p:ph idx="1"/>
          </p:nvPr>
        </p:nvSpPr>
        <p:spPr>
          <a:xfrm>
            <a:off x="326572" y="892629"/>
            <a:ext cx="11389806" cy="5437833"/>
          </a:xfrm>
        </p:spPr>
        <p:txBody>
          <a:bodyPr/>
          <a:lstStyle/>
          <a:p>
            <a:pPr algn="ctr"/>
            <a:r>
              <a:rPr lang="en-US" sz="2800" b="1" dirty="0">
                <a:solidFill>
                  <a:srgbClr val="00838B"/>
                </a:solidFill>
              </a:rPr>
              <a:t>FY 24 Funding and Compliance Contract and Prevention Services Manual</a:t>
            </a:r>
          </a:p>
          <a:p>
            <a:pPr algn="ctr"/>
            <a:endParaRPr lang="en-US" sz="1400" b="1" dirty="0"/>
          </a:p>
          <a:p>
            <a:r>
              <a:rPr lang="en-US" dirty="0"/>
              <a:t>Executive Director should provide a copy of the contract to the Prevention Director when they receive it in the upcoming months.</a:t>
            </a:r>
          </a:p>
          <a:p>
            <a:r>
              <a:rPr lang="en-US" dirty="0"/>
              <a:t>Prevention Services Manual is currently being updated for FY24 and the revised copy will be placed on the SC Documents website (</a:t>
            </a:r>
            <a:r>
              <a:rPr lang="en-US" dirty="0">
                <a:hlinkClick r:id="rId2"/>
              </a:rPr>
              <a:t>https://ncweb.pire.org/</a:t>
            </a:r>
            <a:r>
              <a:rPr lang="en-US" dirty="0"/>
              <a:t>) when the updates are completed</a:t>
            </a:r>
          </a:p>
          <a:p>
            <a:r>
              <a:rPr lang="en-US" b="1" dirty="0"/>
              <a:t>Reminders: </a:t>
            </a:r>
          </a:p>
          <a:p>
            <a:r>
              <a:rPr lang="en-US" dirty="0"/>
              <a:t>All full- and part-time employees delivering prevention services shall have a period of 36 months from their permanent date of hire to obtain prevention certification through the South Carolina Association of Prevention Professionals and Advocates. The certification timeline allows agencies to include a probationary period, not to exceed six months, if they desire.</a:t>
            </a:r>
          </a:p>
          <a:p>
            <a:pPr eaLnBrk="0" hangingPunct="0"/>
            <a:r>
              <a:rPr lang="en-US" dirty="0"/>
              <a:t>All prevention professionals must have a training plan for obtaining and maintaining certification. This plan must be updated annually.</a:t>
            </a:r>
          </a:p>
          <a:p>
            <a:pPr eaLnBrk="0" hangingPunct="0"/>
            <a:r>
              <a:rPr lang="en-US" dirty="0"/>
              <a:t>All prevention staff shall attend the Substance Abuse Prevention Specialist Training (SAPST) within two years of their hire date.</a:t>
            </a:r>
          </a:p>
          <a:p>
            <a:endParaRPr lang="en-US" dirty="0"/>
          </a:p>
        </p:txBody>
      </p:sp>
      <p:sp>
        <p:nvSpPr>
          <p:cNvPr id="3" name="Date Placeholder 2">
            <a:extLst>
              <a:ext uri="{FF2B5EF4-FFF2-40B4-BE49-F238E27FC236}">
                <a16:creationId xmlns:a16="http://schemas.microsoft.com/office/drawing/2014/main" id="{CA8FF815-FDB9-4B75-81BC-623CCF823387}"/>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241678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646E85-5FCB-4255-91F5-24F36D426263}"/>
              </a:ext>
            </a:extLst>
          </p:cNvPr>
          <p:cNvSpPr>
            <a:spLocks noGrp="1"/>
          </p:cNvSpPr>
          <p:nvPr>
            <p:ph idx="1"/>
          </p:nvPr>
        </p:nvSpPr>
        <p:spPr>
          <a:xfrm>
            <a:off x="361741" y="914400"/>
            <a:ext cx="11334540" cy="5545389"/>
          </a:xfrm>
        </p:spPr>
        <p:txBody>
          <a:bodyPr/>
          <a:lstStyle/>
          <a:p>
            <a:r>
              <a:rPr lang="en-US" dirty="0"/>
              <a:t>A key element for ensuring that the highest-quality prevention services are provided to all South Carolina citizens, organizations funded by DAODAS through the Substance Abuse Prevention and Treatment Block Grant (SABG) shall obtain and maintain national accreditation by either the Joint Commission or CARF International for their primary prevention programs that target children, youth/adolescents, and adults.</a:t>
            </a:r>
          </a:p>
          <a:p>
            <a:endParaRPr lang="en-US" sz="1200" dirty="0"/>
          </a:p>
          <a:p>
            <a:r>
              <a:rPr lang="en-US" dirty="0"/>
              <a:t>Each agency shall have at least one representative attend the Prevention Quarterly Meetings that are held by DAODAS on the first Thursday (unless notified of a change by DAODAS) of the following months: August, November, February, and May.</a:t>
            </a:r>
          </a:p>
          <a:p>
            <a:endParaRPr lang="en-US" sz="1200" dirty="0"/>
          </a:p>
          <a:p>
            <a:r>
              <a:rPr lang="en-US" dirty="0"/>
              <a:t>All prevention personnel funded through the SABG Primary Prevention Set-aside (regardless of percentage of salary funded) are required to enter direct and indirect service hours into the web-based reporting system each month. The percentage of staff time entered is expected to be direct/indirect service time in order to accomplish each agency’s goals/objectives that have been set for primary prevention. Each agency is required to complete the Prevention Staffing Capacity Plan and send to DAODAS by the end of July each year. It is the responsibility of the agency to send to DAODAS a revised Prevention Staffing Capacity Plan if there are any personnel changes, staff funding changes, etc., that occur throughout the fiscal year. </a:t>
            </a:r>
          </a:p>
          <a:p>
            <a:endParaRPr lang="en-US" dirty="0"/>
          </a:p>
        </p:txBody>
      </p:sp>
      <p:sp>
        <p:nvSpPr>
          <p:cNvPr id="3" name="Date Placeholder 2">
            <a:extLst>
              <a:ext uri="{FF2B5EF4-FFF2-40B4-BE49-F238E27FC236}">
                <a16:creationId xmlns:a16="http://schemas.microsoft.com/office/drawing/2014/main" id="{5C69FDBA-A158-43FF-B237-BF024157A2FC}"/>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67500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C6E82B-E989-4572-B811-32D1B04D36EE}"/>
              </a:ext>
            </a:extLst>
          </p:cNvPr>
          <p:cNvSpPr>
            <a:spLocks noGrp="1"/>
          </p:cNvSpPr>
          <p:nvPr>
            <p:ph idx="1"/>
          </p:nvPr>
        </p:nvSpPr>
        <p:spPr>
          <a:xfrm>
            <a:off x="435429" y="1151067"/>
            <a:ext cx="10946162" cy="5206190"/>
          </a:xfrm>
        </p:spPr>
        <p:txBody>
          <a:bodyPr/>
          <a:lstStyle/>
          <a:p>
            <a:pPr algn="ctr"/>
            <a:r>
              <a:rPr lang="en-US" sz="2400" b="1" dirty="0">
                <a:solidFill>
                  <a:srgbClr val="00838B"/>
                </a:solidFill>
              </a:rPr>
              <a:t>Topics Addressed:</a:t>
            </a:r>
          </a:p>
          <a:p>
            <a:pPr marL="0" indent="0">
              <a:buNone/>
            </a:pPr>
            <a:r>
              <a:rPr lang="en-US" sz="2400" dirty="0" err="1"/>
              <a:t>Synar</a:t>
            </a:r>
            <a:r>
              <a:rPr lang="en-US" sz="2400" dirty="0"/>
              <a:t> Study Updates</a:t>
            </a:r>
          </a:p>
          <a:p>
            <a:pPr marL="0" indent="0">
              <a:buNone/>
            </a:pPr>
            <a:r>
              <a:rPr lang="en-US" sz="2400" dirty="0"/>
              <a:t>STEP/TEP/PREP</a:t>
            </a:r>
          </a:p>
          <a:p>
            <a:pPr marL="0" indent="0">
              <a:buNone/>
            </a:pPr>
            <a:r>
              <a:rPr lang="en-US" sz="2400" dirty="0"/>
              <a:t>AET Updates</a:t>
            </a:r>
          </a:p>
          <a:p>
            <a:pPr marL="0" indent="0">
              <a:buNone/>
            </a:pPr>
            <a:r>
              <a:rPr lang="en-US" sz="2400" dirty="0"/>
              <a:t>JPK/Embrace Recovery Campaign Updates</a:t>
            </a:r>
          </a:p>
          <a:p>
            <a:pPr marL="0" indent="0">
              <a:buNone/>
            </a:pPr>
            <a:r>
              <a:rPr lang="en-US" sz="2400" dirty="0"/>
              <a:t>SOR/Naloxone Saturation Plan</a:t>
            </a:r>
          </a:p>
          <a:p>
            <a:pPr marL="0" indent="0">
              <a:buNone/>
            </a:pPr>
            <a:r>
              <a:rPr lang="en-US" sz="2400" dirty="0"/>
              <a:t>FY24 Primary Prevention SAPT BG Set Aside Formula Updates and Upcoming Contracts</a:t>
            </a:r>
          </a:p>
          <a:p>
            <a:pPr marL="0" indent="0">
              <a:buNone/>
            </a:pPr>
            <a:r>
              <a:rPr lang="en-US" sz="2400" dirty="0"/>
              <a:t>Training/Resources</a:t>
            </a:r>
          </a:p>
          <a:p>
            <a:pPr marL="0" indent="0">
              <a:buNone/>
            </a:pPr>
            <a:endParaRPr lang="en-US" sz="2400" dirty="0"/>
          </a:p>
        </p:txBody>
      </p:sp>
      <p:sp>
        <p:nvSpPr>
          <p:cNvPr id="3" name="Date Placeholder 2">
            <a:extLst>
              <a:ext uri="{FF2B5EF4-FFF2-40B4-BE49-F238E27FC236}">
                <a16:creationId xmlns:a16="http://schemas.microsoft.com/office/drawing/2014/main" id="{CD3826E1-E7C8-405E-B26C-1A6EA149A5D7}"/>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378645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54B877-B22A-4BE9-AD9A-C6D43DEC678F}"/>
              </a:ext>
            </a:extLst>
          </p:cNvPr>
          <p:cNvSpPr>
            <a:spLocks noGrp="1"/>
          </p:cNvSpPr>
          <p:nvPr>
            <p:ph idx="1"/>
          </p:nvPr>
        </p:nvSpPr>
        <p:spPr>
          <a:xfrm>
            <a:off x="261257" y="827315"/>
            <a:ext cx="11290663" cy="5725886"/>
          </a:xfrm>
        </p:spPr>
        <p:txBody>
          <a:bodyPr/>
          <a:lstStyle/>
          <a:p>
            <a:r>
              <a:rPr lang="en-US" dirty="0"/>
              <a:t>Each prevention staff member funded under the SABG Primary Prevention Set-aside shall enter data by the end of each week. However, minimal standards for timeliness are that all data must be entered monthly, with reporting complete by the eighth working day of the following month. If there is a need for an extension for data entry, a request shall be made by the agency to the DAODAS Manager of Prevention and Intervention Services at least five business days in advance of the deadline. </a:t>
            </a:r>
          </a:p>
          <a:p>
            <a:endParaRPr lang="en-US" sz="1200" dirty="0"/>
          </a:p>
          <a:p>
            <a:r>
              <a:rPr lang="en-US" dirty="0"/>
              <a:t>Minimum standards for accuracy of monthly data entered into the web-based reporting system are as follows: </a:t>
            </a:r>
          </a:p>
          <a:p>
            <a:r>
              <a:rPr lang="en-US" i="1" dirty="0"/>
              <a:t>a) </a:t>
            </a:r>
            <a:r>
              <a:rPr lang="en-US" dirty="0"/>
              <a:t>correct application of service categories (direct vs. indirect) and populations served; </a:t>
            </a:r>
          </a:p>
          <a:p>
            <a:r>
              <a:rPr lang="en-US" i="1" dirty="0"/>
              <a:t>b) </a:t>
            </a:r>
            <a:r>
              <a:rPr lang="en-US" dirty="0"/>
              <a:t>required monthly documentation of service hours for any organizational member or volunteer who is providing prevention services; </a:t>
            </a:r>
          </a:p>
          <a:p>
            <a:r>
              <a:rPr lang="en-US" i="1" dirty="0"/>
              <a:t>c) </a:t>
            </a:r>
            <a:r>
              <a:rPr lang="en-US" dirty="0"/>
              <a:t>Demographics of people served in prevention services as required for federal reporting; </a:t>
            </a:r>
          </a:p>
          <a:p>
            <a:r>
              <a:rPr lang="en-US" i="1" dirty="0"/>
              <a:t>d) </a:t>
            </a:r>
            <a:r>
              <a:rPr lang="en-US" dirty="0"/>
              <a:t>appropriate documentation of funding and reporting to ensure compliance. </a:t>
            </a:r>
          </a:p>
          <a:p>
            <a:endParaRPr lang="en-US" dirty="0"/>
          </a:p>
        </p:txBody>
      </p:sp>
      <p:sp>
        <p:nvSpPr>
          <p:cNvPr id="3" name="Date Placeholder 2">
            <a:extLst>
              <a:ext uri="{FF2B5EF4-FFF2-40B4-BE49-F238E27FC236}">
                <a16:creationId xmlns:a16="http://schemas.microsoft.com/office/drawing/2014/main" id="{D625E3E6-6C41-467E-93A8-42A3345BB5DE}"/>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90165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02D9B6-03EF-489B-B8EC-40D470E2F188}"/>
              </a:ext>
            </a:extLst>
          </p:cNvPr>
          <p:cNvSpPr>
            <a:spLocks noGrp="1"/>
          </p:cNvSpPr>
          <p:nvPr>
            <p:ph idx="1"/>
          </p:nvPr>
        </p:nvSpPr>
        <p:spPr>
          <a:xfrm>
            <a:off x="381001" y="957943"/>
            <a:ext cx="11146970" cy="5127171"/>
          </a:xfrm>
        </p:spPr>
        <p:txBody>
          <a:bodyPr/>
          <a:lstStyle/>
          <a:p>
            <a:r>
              <a:rPr lang="en-US" dirty="0"/>
              <a:t>Prevention providers are required to use the DAODAS Standard Survey </a:t>
            </a:r>
            <a:r>
              <a:rPr lang="en-US" i="1" dirty="0"/>
              <a:t>(provided separately) </a:t>
            </a:r>
            <a:r>
              <a:rPr lang="en-US" dirty="0"/>
              <a:t>as an evaluation tool for any multi-session education program aimed at youth ages 10 to 20. This applies to research-based and non-research-based programs. Program exceptions for the use of the DAODAS Standard Survey are noted and defined in the South Carolina Prevention Evaluation Handbook. There is a paper and online version of the survey available.</a:t>
            </a:r>
          </a:p>
          <a:p>
            <a:pPr marL="0" indent="0">
              <a:buNone/>
            </a:pPr>
            <a:r>
              <a:rPr lang="en-US" b="1" i="1" dirty="0"/>
              <a:t>**These are just a few highlights from the Manual, please read the entire document and contact DAODAS with any questions.</a:t>
            </a:r>
          </a:p>
          <a:p>
            <a:pPr marL="0" indent="0">
              <a:buNone/>
            </a:pPr>
            <a:r>
              <a:rPr lang="en-US" b="1" i="1" dirty="0"/>
              <a:t>New Staffing and Capacity plan will be sent out by first of June and should be uploaded in GMS (TX project) by end of July.</a:t>
            </a:r>
          </a:p>
          <a:p>
            <a:endParaRPr lang="en-US" dirty="0"/>
          </a:p>
        </p:txBody>
      </p:sp>
      <p:sp>
        <p:nvSpPr>
          <p:cNvPr id="3" name="Date Placeholder 2">
            <a:extLst>
              <a:ext uri="{FF2B5EF4-FFF2-40B4-BE49-F238E27FC236}">
                <a16:creationId xmlns:a16="http://schemas.microsoft.com/office/drawing/2014/main" id="{71EED9B8-5D59-432F-9452-23295D9D3971}"/>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308513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CBE557-AABA-45B3-A9E1-038AD51C1A32}"/>
              </a:ext>
            </a:extLst>
          </p:cNvPr>
          <p:cNvSpPr>
            <a:spLocks noGrp="1"/>
          </p:cNvSpPr>
          <p:nvPr>
            <p:ph type="title"/>
          </p:nvPr>
        </p:nvSpPr>
        <p:spPr/>
        <p:txBody>
          <a:bodyPr/>
          <a:lstStyle/>
          <a:p>
            <a:r>
              <a:rPr lang="en-US" b="1" dirty="0">
                <a:solidFill>
                  <a:srgbClr val="00838B"/>
                </a:solidFill>
              </a:rPr>
              <a:t>Fentanyl Awareness Day-May 9</a:t>
            </a:r>
            <a:r>
              <a:rPr lang="en-US" b="1" baseline="30000" dirty="0">
                <a:solidFill>
                  <a:srgbClr val="00838B"/>
                </a:solidFill>
              </a:rPr>
              <a:t>th</a:t>
            </a:r>
            <a:br>
              <a:rPr lang="en-US" dirty="0"/>
            </a:br>
            <a:endParaRPr lang="en-US" dirty="0"/>
          </a:p>
        </p:txBody>
      </p:sp>
      <p:sp>
        <p:nvSpPr>
          <p:cNvPr id="5" name="Content Placeholder 4">
            <a:extLst>
              <a:ext uri="{FF2B5EF4-FFF2-40B4-BE49-F238E27FC236}">
                <a16:creationId xmlns:a16="http://schemas.microsoft.com/office/drawing/2014/main" id="{3DCD4852-F461-48DE-AA46-850761F863F7}"/>
              </a:ext>
            </a:extLst>
          </p:cNvPr>
          <p:cNvSpPr>
            <a:spLocks noGrp="1"/>
          </p:cNvSpPr>
          <p:nvPr>
            <p:ph idx="1"/>
          </p:nvPr>
        </p:nvSpPr>
        <p:spPr/>
        <p:txBody>
          <a:bodyPr/>
          <a:lstStyle/>
          <a:p>
            <a:r>
              <a:rPr lang="en-US" dirty="0"/>
              <a:t>National Fentanyl Awareness Day aims to amplify nationwide efforts to increase awareness and decrease demand for fentanyl, which is a highly addictive synthetic opioid that continues to drive the overdose epidemic.  </a:t>
            </a:r>
            <a:endParaRPr lang="en-US" dirty="0">
              <a:hlinkClick r:id="rId2"/>
            </a:endParaRPr>
          </a:p>
          <a:p>
            <a:r>
              <a:rPr lang="en-US" dirty="0"/>
              <a:t>Download graphics and visuals to post on your social platform(s) using the #</a:t>
            </a:r>
            <a:r>
              <a:rPr lang="en-US" dirty="0" err="1"/>
              <a:t>NationalFentanylAwarenessDay</a:t>
            </a:r>
            <a:r>
              <a:rPr lang="en-US" dirty="0"/>
              <a:t> hashtag to increase knowledge about the issue.</a:t>
            </a:r>
            <a:endParaRPr lang="en-US" dirty="0">
              <a:hlinkClick r:id="rId2"/>
            </a:endParaRPr>
          </a:p>
          <a:p>
            <a:r>
              <a:rPr lang="en-US" dirty="0"/>
              <a:t>Download a toolkit that provides: resources to share on social media, messaging guidelines, and draft email outreach. </a:t>
            </a:r>
          </a:p>
          <a:p>
            <a:r>
              <a:rPr lang="en-US" dirty="0">
                <a:hlinkClick r:id="rId2"/>
              </a:rPr>
              <a:t>https://www.fentanylawarenessday.org</a:t>
            </a:r>
          </a:p>
          <a:p>
            <a:r>
              <a:rPr lang="en-US" dirty="0">
                <a:hlinkClick r:id="rId2"/>
              </a:rPr>
              <a:t>https://www.dea.gov/fentanylawareness</a:t>
            </a:r>
            <a:endParaRPr lang="en-US" dirty="0"/>
          </a:p>
          <a:p>
            <a:endParaRPr lang="en-US" dirty="0"/>
          </a:p>
        </p:txBody>
      </p:sp>
      <p:sp>
        <p:nvSpPr>
          <p:cNvPr id="3" name="Date Placeholder 2">
            <a:extLst>
              <a:ext uri="{FF2B5EF4-FFF2-40B4-BE49-F238E27FC236}">
                <a16:creationId xmlns:a16="http://schemas.microsoft.com/office/drawing/2014/main" id="{8E74EBAA-7CB0-4BC2-8349-0C555ADBB21D}"/>
              </a:ext>
            </a:extLst>
          </p:cNvPr>
          <p:cNvSpPr>
            <a:spLocks noGrp="1"/>
          </p:cNvSpPr>
          <p:nvPr>
            <p:ph type="dt" sz="half" idx="10"/>
          </p:nvPr>
        </p:nvSpPr>
        <p:spPr/>
        <p:txBody>
          <a:bodyPr/>
          <a:lstStyle/>
          <a:p>
            <a:fld id="{D32C9CBE-BB3D-4D4A-BBA2-C9CC33C12E4A}" type="datetime1">
              <a:rPr lang="en-US" smtClean="0"/>
              <a:t>5/4/2023</a:t>
            </a:fld>
            <a:endParaRPr lang="en-US" dirty="0"/>
          </a:p>
        </p:txBody>
      </p:sp>
      <p:pic>
        <p:nvPicPr>
          <p:cNvPr id="6" name="Picture 5">
            <a:extLst>
              <a:ext uri="{FF2B5EF4-FFF2-40B4-BE49-F238E27FC236}">
                <a16:creationId xmlns:a16="http://schemas.microsoft.com/office/drawing/2014/main" id="{BEF4187A-D775-4C9C-AF4B-6AABF95E78A5}"/>
              </a:ext>
            </a:extLst>
          </p:cNvPr>
          <p:cNvPicPr>
            <a:picLocks noChangeAspect="1"/>
          </p:cNvPicPr>
          <p:nvPr/>
        </p:nvPicPr>
        <p:blipFill>
          <a:blip r:embed="rId3"/>
          <a:stretch>
            <a:fillRect/>
          </a:stretch>
        </p:blipFill>
        <p:spPr>
          <a:xfrm>
            <a:off x="9046029" y="3820887"/>
            <a:ext cx="3037113" cy="3037113"/>
          </a:xfrm>
          <a:prstGeom prst="rect">
            <a:avLst/>
          </a:prstGeom>
        </p:spPr>
      </p:pic>
    </p:spTree>
    <p:extLst>
      <p:ext uri="{BB962C8B-B14F-4D97-AF65-F5344CB8AC3E}">
        <p14:creationId xmlns:p14="http://schemas.microsoft.com/office/powerpoint/2010/main" val="43962309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640576-FDCD-4A75-A216-9A939EFD6327}"/>
              </a:ext>
            </a:extLst>
          </p:cNvPr>
          <p:cNvSpPr>
            <a:spLocks noGrp="1"/>
          </p:cNvSpPr>
          <p:nvPr>
            <p:ph idx="1"/>
          </p:nvPr>
        </p:nvSpPr>
        <p:spPr>
          <a:xfrm>
            <a:off x="293914" y="1121229"/>
            <a:ext cx="10861767" cy="5116285"/>
          </a:xfrm>
        </p:spPr>
        <p:txBody>
          <a:bodyPr/>
          <a:lstStyle/>
          <a:p>
            <a:pPr algn="ctr"/>
            <a:r>
              <a:rPr lang="en-US" sz="3200" b="1" dirty="0">
                <a:solidFill>
                  <a:srgbClr val="00838B"/>
                </a:solidFill>
              </a:rPr>
              <a:t>CADCA Mid-Year</a:t>
            </a:r>
          </a:p>
          <a:p>
            <a:pPr algn="ctr"/>
            <a:r>
              <a:rPr lang="en-US" sz="3200" b="1" dirty="0">
                <a:solidFill>
                  <a:srgbClr val="00838B"/>
                </a:solidFill>
              </a:rPr>
              <a:t>July 16-20, 2023-Gaylord Texan Hotel &amp; Convention Center-Grapevine, Texas</a:t>
            </a:r>
          </a:p>
          <a:p>
            <a:pPr marL="0" indent="0" algn="ctr">
              <a:buNone/>
            </a:pPr>
            <a:r>
              <a:rPr lang="en-US" sz="2800" b="1" dirty="0">
                <a:solidFill>
                  <a:srgbClr val="00838B"/>
                </a:solidFill>
                <a:hlinkClick r:id="rId2"/>
              </a:rPr>
              <a:t>https://www.cadca.org/myti2023</a:t>
            </a:r>
            <a:endParaRPr lang="en-US" sz="2800" b="1" dirty="0">
              <a:solidFill>
                <a:srgbClr val="00838B"/>
              </a:solidFill>
            </a:endParaRPr>
          </a:p>
          <a:p>
            <a:r>
              <a:rPr lang="en-US" b="1" dirty="0"/>
              <a:t>What does Mid-Year Offer?</a:t>
            </a:r>
            <a:endParaRPr lang="en-US" dirty="0"/>
          </a:p>
          <a:p>
            <a:r>
              <a:rPr lang="en-US" dirty="0"/>
              <a:t>Training from top experts in the field </a:t>
            </a:r>
          </a:p>
          <a:p>
            <a:r>
              <a:rPr lang="en-US" dirty="0"/>
              <a:t>Information, tools, and strategies to take your prevention work to the next level </a:t>
            </a:r>
          </a:p>
          <a:p>
            <a:r>
              <a:rPr lang="en-US" dirty="0"/>
              <a:t>The latest science, news, and trends on substance misuse issues </a:t>
            </a:r>
          </a:p>
          <a:p>
            <a:r>
              <a:rPr lang="en-US" dirty="0"/>
              <a:t>The opportunity to network with thousands of advocates passionate about prevention </a:t>
            </a:r>
          </a:p>
          <a:p>
            <a:r>
              <a:rPr lang="en-US" dirty="0"/>
              <a:t>Specialized youth leadership training </a:t>
            </a:r>
          </a:p>
          <a:p>
            <a:pPr marL="0" indent="0" algn="ctr">
              <a:buNone/>
            </a:pPr>
            <a:endParaRPr lang="en-US" sz="2800" b="1" dirty="0">
              <a:solidFill>
                <a:srgbClr val="00838B"/>
              </a:solidFill>
            </a:endParaRPr>
          </a:p>
        </p:txBody>
      </p:sp>
      <p:sp>
        <p:nvSpPr>
          <p:cNvPr id="3" name="Date Placeholder 2">
            <a:extLst>
              <a:ext uri="{FF2B5EF4-FFF2-40B4-BE49-F238E27FC236}">
                <a16:creationId xmlns:a16="http://schemas.microsoft.com/office/drawing/2014/main" id="{0915E78C-C8CF-453A-A2AB-88CECA6F318F}"/>
              </a:ext>
            </a:extLst>
          </p:cNvPr>
          <p:cNvSpPr>
            <a:spLocks noGrp="1"/>
          </p:cNvSpPr>
          <p:nvPr>
            <p:ph type="dt" sz="half" idx="2"/>
          </p:nvPr>
        </p:nvSpPr>
        <p:spPr/>
        <p:txBody>
          <a:bodyPr/>
          <a:lstStyle/>
          <a:p>
            <a:fld id="{D32C9CBE-BB3D-4D4A-BBA2-C9CC33C12E4A}" type="datetime1">
              <a:rPr lang="en-US" smtClean="0"/>
              <a:t>5/4/2023</a:t>
            </a:fld>
            <a:endParaRPr lang="en-US" dirty="0"/>
          </a:p>
        </p:txBody>
      </p:sp>
      <p:pic>
        <p:nvPicPr>
          <p:cNvPr id="4" name="Picture 3">
            <a:extLst>
              <a:ext uri="{FF2B5EF4-FFF2-40B4-BE49-F238E27FC236}">
                <a16:creationId xmlns:a16="http://schemas.microsoft.com/office/drawing/2014/main" id="{604CC699-D071-4921-92BF-04ECDAF1F0D4}"/>
              </a:ext>
            </a:extLst>
          </p:cNvPr>
          <p:cNvPicPr>
            <a:picLocks noChangeAspect="1"/>
          </p:cNvPicPr>
          <p:nvPr/>
        </p:nvPicPr>
        <p:blipFill>
          <a:blip r:embed="rId3"/>
          <a:stretch>
            <a:fillRect/>
          </a:stretch>
        </p:blipFill>
        <p:spPr>
          <a:xfrm>
            <a:off x="9775372" y="4410780"/>
            <a:ext cx="2231571" cy="2231571"/>
          </a:xfrm>
          <a:prstGeom prst="rect">
            <a:avLst/>
          </a:prstGeom>
        </p:spPr>
      </p:pic>
    </p:spTree>
    <p:extLst>
      <p:ext uri="{BB962C8B-B14F-4D97-AF65-F5344CB8AC3E}">
        <p14:creationId xmlns:p14="http://schemas.microsoft.com/office/powerpoint/2010/main" val="3143731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5F3D912-DAB1-4E93-B3D8-C4B9628A8F93}"/>
              </a:ext>
            </a:extLst>
          </p:cNvPr>
          <p:cNvPicPr>
            <a:picLocks noGrp="1" noChangeAspect="1"/>
          </p:cNvPicPr>
          <p:nvPr>
            <p:ph idx="1"/>
          </p:nvPr>
        </p:nvPicPr>
        <p:blipFill>
          <a:blip r:embed="rId2"/>
          <a:stretch>
            <a:fillRect/>
          </a:stretch>
        </p:blipFill>
        <p:spPr>
          <a:xfrm>
            <a:off x="319153" y="874282"/>
            <a:ext cx="4913408" cy="1938993"/>
          </a:xfrm>
          <a:prstGeom prst="rect">
            <a:avLst/>
          </a:prstGeom>
        </p:spPr>
      </p:pic>
      <p:sp>
        <p:nvSpPr>
          <p:cNvPr id="3" name="Date Placeholder 2">
            <a:extLst>
              <a:ext uri="{FF2B5EF4-FFF2-40B4-BE49-F238E27FC236}">
                <a16:creationId xmlns:a16="http://schemas.microsoft.com/office/drawing/2014/main" id="{6902707C-2298-4AA8-BD08-F71CCAA74E49}"/>
              </a:ext>
            </a:extLst>
          </p:cNvPr>
          <p:cNvSpPr>
            <a:spLocks noGrp="1"/>
          </p:cNvSpPr>
          <p:nvPr>
            <p:ph type="dt" sz="half" idx="2"/>
          </p:nvPr>
        </p:nvSpPr>
        <p:spPr/>
        <p:txBody>
          <a:bodyPr/>
          <a:lstStyle/>
          <a:p>
            <a:fld id="{D32C9CBE-BB3D-4D4A-BBA2-C9CC33C12E4A}" type="datetime1">
              <a:rPr lang="en-US" smtClean="0"/>
              <a:t>5/4/2023</a:t>
            </a:fld>
            <a:endParaRPr lang="en-US" dirty="0"/>
          </a:p>
        </p:txBody>
      </p:sp>
      <p:sp>
        <p:nvSpPr>
          <p:cNvPr id="5" name="Rectangle 4">
            <a:extLst>
              <a:ext uri="{FF2B5EF4-FFF2-40B4-BE49-F238E27FC236}">
                <a16:creationId xmlns:a16="http://schemas.microsoft.com/office/drawing/2014/main" id="{83553C06-CD81-4578-84DC-0051D26EB843}"/>
              </a:ext>
            </a:extLst>
          </p:cNvPr>
          <p:cNvSpPr/>
          <p:nvPr/>
        </p:nvSpPr>
        <p:spPr>
          <a:xfrm>
            <a:off x="319153" y="3074332"/>
            <a:ext cx="5072743" cy="3139321"/>
          </a:xfrm>
          <a:prstGeom prst="rect">
            <a:avLst/>
          </a:prstGeom>
        </p:spPr>
        <p:txBody>
          <a:bodyPr wrap="square">
            <a:spAutoFit/>
          </a:bodyPr>
          <a:lstStyle/>
          <a:p>
            <a:r>
              <a:rPr lang="en-US" sz="2400" b="1" dirty="0">
                <a:solidFill>
                  <a:srgbClr val="00838B"/>
                </a:solidFill>
              </a:rPr>
              <a:t>NPN Conference 2023</a:t>
            </a:r>
          </a:p>
          <a:p>
            <a:r>
              <a:rPr lang="en-US" sz="2400" b="1" dirty="0">
                <a:solidFill>
                  <a:srgbClr val="00838B"/>
                </a:solidFill>
              </a:rPr>
              <a:t>August 15 - 17, 2023</a:t>
            </a:r>
          </a:p>
          <a:p>
            <a:r>
              <a:rPr lang="en-US" sz="2400" b="1" dirty="0">
                <a:solidFill>
                  <a:srgbClr val="00838B"/>
                </a:solidFill>
              </a:rPr>
              <a:t>Registration Opens: 5/8/2023</a:t>
            </a:r>
          </a:p>
          <a:p>
            <a:endParaRPr lang="en-US" b="1" dirty="0"/>
          </a:p>
          <a:p>
            <a:r>
              <a:rPr lang="en-US" b="1" dirty="0"/>
              <a:t>Sheraton Birmingham</a:t>
            </a:r>
          </a:p>
          <a:p>
            <a:r>
              <a:rPr lang="en-US" b="1" dirty="0"/>
              <a:t>Birmingham, Alabama</a:t>
            </a:r>
          </a:p>
          <a:p>
            <a:endParaRPr lang="en-US" sz="2400" b="1" dirty="0">
              <a:solidFill>
                <a:srgbClr val="00838B"/>
              </a:solidFill>
            </a:endParaRPr>
          </a:p>
          <a:p>
            <a:endParaRPr lang="en-US" sz="2400" b="1" dirty="0">
              <a:solidFill>
                <a:srgbClr val="00838B"/>
              </a:solidFill>
            </a:endParaRPr>
          </a:p>
          <a:p>
            <a:endParaRPr lang="en-US" sz="2400" b="1" dirty="0">
              <a:solidFill>
                <a:srgbClr val="00838B"/>
              </a:solidFill>
            </a:endParaRPr>
          </a:p>
        </p:txBody>
      </p:sp>
      <p:sp>
        <p:nvSpPr>
          <p:cNvPr id="6" name="Rectangle 5">
            <a:extLst>
              <a:ext uri="{FF2B5EF4-FFF2-40B4-BE49-F238E27FC236}">
                <a16:creationId xmlns:a16="http://schemas.microsoft.com/office/drawing/2014/main" id="{4C519F16-B8D8-4066-84D5-0E1658D6F69D}"/>
              </a:ext>
            </a:extLst>
          </p:cNvPr>
          <p:cNvSpPr/>
          <p:nvPr/>
        </p:nvSpPr>
        <p:spPr>
          <a:xfrm>
            <a:off x="5769429" y="4191000"/>
            <a:ext cx="4474028" cy="738664"/>
          </a:xfrm>
          <a:prstGeom prst="rect">
            <a:avLst/>
          </a:prstGeom>
        </p:spPr>
        <p:txBody>
          <a:bodyPr wrap="square">
            <a:spAutoFit/>
          </a:bodyPr>
          <a:lstStyle/>
          <a:p>
            <a:r>
              <a:rPr lang="en-US" sz="2400" dirty="0">
                <a:hlinkClick r:id="rId3"/>
              </a:rPr>
              <a:t>http://npnconference.org</a:t>
            </a:r>
            <a:endParaRPr lang="en-US" sz="2400" dirty="0"/>
          </a:p>
          <a:p>
            <a:endParaRPr lang="en-US" dirty="0"/>
          </a:p>
        </p:txBody>
      </p:sp>
      <p:sp>
        <p:nvSpPr>
          <p:cNvPr id="2" name="Rectangle 1">
            <a:extLst>
              <a:ext uri="{FF2B5EF4-FFF2-40B4-BE49-F238E27FC236}">
                <a16:creationId xmlns:a16="http://schemas.microsoft.com/office/drawing/2014/main" id="{78C10EA9-ECC2-4613-AED0-17F42EB59E89}"/>
              </a:ext>
            </a:extLst>
          </p:cNvPr>
          <p:cNvSpPr/>
          <p:nvPr/>
        </p:nvSpPr>
        <p:spPr>
          <a:xfrm>
            <a:off x="5486400" y="979713"/>
            <a:ext cx="6106886" cy="3046988"/>
          </a:xfrm>
          <a:prstGeom prst="rect">
            <a:avLst/>
          </a:prstGeom>
        </p:spPr>
        <p:txBody>
          <a:bodyPr wrap="square">
            <a:spAutoFit/>
          </a:bodyPr>
          <a:lstStyle/>
          <a:p>
            <a:r>
              <a:rPr lang="en-US" sz="2400" dirty="0"/>
              <a:t>The purpose of the NPN Conference is to highlight the latest research in the substance use prevention field. It provides a forum for prevention professionals, coalition leaders, researchers, and federal partners to share research, best practices and promising evaluation results for the purpose of integrating research into prevention practice.</a:t>
            </a:r>
          </a:p>
        </p:txBody>
      </p:sp>
    </p:spTree>
    <p:extLst>
      <p:ext uri="{BB962C8B-B14F-4D97-AF65-F5344CB8AC3E}">
        <p14:creationId xmlns:p14="http://schemas.microsoft.com/office/powerpoint/2010/main" val="3663555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461714-F167-4714-B1DD-0BCD2E6233FB}"/>
              </a:ext>
            </a:extLst>
          </p:cNvPr>
          <p:cNvPicPr>
            <a:picLocks noGrp="1" noChangeAspect="1"/>
          </p:cNvPicPr>
          <p:nvPr>
            <p:ph idx="1"/>
          </p:nvPr>
        </p:nvPicPr>
        <p:blipFill>
          <a:blip r:embed="rId2"/>
          <a:stretch>
            <a:fillRect/>
          </a:stretch>
        </p:blipFill>
        <p:spPr>
          <a:xfrm>
            <a:off x="499780" y="1248284"/>
            <a:ext cx="4361431" cy="4361431"/>
          </a:xfrm>
          <a:prstGeom prst="rect">
            <a:avLst/>
          </a:prstGeom>
        </p:spPr>
      </p:pic>
      <p:sp>
        <p:nvSpPr>
          <p:cNvPr id="3" name="Date Placeholder 2">
            <a:extLst>
              <a:ext uri="{FF2B5EF4-FFF2-40B4-BE49-F238E27FC236}">
                <a16:creationId xmlns:a16="http://schemas.microsoft.com/office/drawing/2014/main" id="{9D543008-7FCC-4778-98A4-BB1E40233E87}"/>
              </a:ext>
            </a:extLst>
          </p:cNvPr>
          <p:cNvSpPr>
            <a:spLocks noGrp="1"/>
          </p:cNvSpPr>
          <p:nvPr>
            <p:ph type="dt" sz="half" idx="2"/>
          </p:nvPr>
        </p:nvSpPr>
        <p:spPr/>
        <p:txBody>
          <a:bodyPr/>
          <a:lstStyle/>
          <a:p>
            <a:fld id="{D32C9CBE-BB3D-4D4A-BBA2-C9CC33C12E4A}" type="datetime1">
              <a:rPr lang="en-US" smtClean="0"/>
              <a:t>5/4/2023</a:t>
            </a:fld>
            <a:endParaRPr lang="en-US" dirty="0"/>
          </a:p>
        </p:txBody>
      </p:sp>
      <p:sp>
        <p:nvSpPr>
          <p:cNvPr id="5" name="Rectangle 4">
            <a:extLst>
              <a:ext uri="{FF2B5EF4-FFF2-40B4-BE49-F238E27FC236}">
                <a16:creationId xmlns:a16="http://schemas.microsoft.com/office/drawing/2014/main" id="{AF91262C-BA7B-4279-AE51-7D889E6F3B4F}"/>
              </a:ext>
            </a:extLst>
          </p:cNvPr>
          <p:cNvSpPr/>
          <p:nvPr/>
        </p:nvSpPr>
        <p:spPr>
          <a:xfrm>
            <a:off x="4996542" y="1349829"/>
            <a:ext cx="6574972" cy="2308324"/>
          </a:xfrm>
          <a:prstGeom prst="rect">
            <a:avLst/>
          </a:prstGeom>
        </p:spPr>
        <p:txBody>
          <a:bodyPr wrap="square">
            <a:spAutoFit/>
          </a:bodyPr>
          <a:lstStyle/>
          <a:p>
            <a:pPr algn="ctr"/>
            <a:r>
              <a:rPr lang="en-US" sz="2400" dirty="0"/>
              <a:t>2023 NLLEA Annual Conference</a:t>
            </a:r>
          </a:p>
          <a:p>
            <a:pPr algn="ctr"/>
            <a:r>
              <a:rPr lang="en-US" sz="2400" dirty="0"/>
              <a:t>October 9-11, 2023</a:t>
            </a:r>
          </a:p>
          <a:p>
            <a:pPr algn="ctr"/>
            <a:r>
              <a:rPr lang="en-US" sz="2400" dirty="0"/>
              <a:t>Call for Workshop Proposals</a:t>
            </a:r>
          </a:p>
          <a:p>
            <a:pPr algn="ctr"/>
            <a:endParaRPr lang="en-US" sz="2400" dirty="0"/>
          </a:p>
          <a:p>
            <a:pPr algn="ctr"/>
            <a:r>
              <a:rPr lang="en-US" sz="2400" dirty="0"/>
              <a:t>Proposal Submission Guidelines</a:t>
            </a:r>
          </a:p>
          <a:p>
            <a:pPr algn="ctr"/>
            <a:r>
              <a:rPr lang="en-US" sz="2400" dirty="0"/>
              <a:t>Deadline January 31, 2023</a:t>
            </a:r>
          </a:p>
        </p:txBody>
      </p:sp>
      <p:pic>
        <p:nvPicPr>
          <p:cNvPr id="6" name="Picture 5">
            <a:extLst>
              <a:ext uri="{FF2B5EF4-FFF2-40B4-BE49-F238E27FC236}">
                <a16:creationId xmlns:a16="http://schemas.microsoft.com/office/drawing/2014/main" id="{AB21DF5D-2D18-4B3B-AFA6-87BB008C1DEA}"/>
              </a:ext>
            </a:extLst>
          </p:cNvPr>
          <p:cNvPicPr>
            <a:picLocks noChangeAspect="1"/>
          </p:cNvPicPr>
          <p:nvPr/>
        </p:nvPicPr>
        <p:blipFill>
          <a:blip r:embed="rId3"/>
          <a:stretch>
            <a:fillRect/>
          </a:stretch>
        </p:blipFill>
        <p:spPr>
          <a:xfrm>
            <a:off x="9501470" y="4269039"/>
            <a:ext cx="2190750" cy="2190750"/>
          </a:xfrm>
          <a:prstGeom prst="rect">
            <a:avLst/>
          </a:prstGeom>
        </p:spPr>
      </p:pic>
      <p:sp>
        <p:nvSpPr>
          <p:cNvPr id="7" name="Rectangle 6">
            <a:extLst>
              <a:ext uri="{FF2B5EF4-FFF2-40B4-BE49-F238E27FC236}">
                <a16:creationId xmlns:a16="http://schemas.microsoft.com/office/drawing/2014/main" id="{764CAFC8-43AF-49D7-B0A3-7524EB9FE5BC}"/>
              </a:ext>
            </a:extLst>
          </p:cNvPr>
          <p:cNvSpPr/>
          <p:nvPr/>
        </p:nvSpPr>
        <p:spPr>
          <a:xfrm>
            <a:off x="5375860" y="4084373"/>
            <a:ext cx="3805850" cy="830997"/>
          </a:xfrm>
          <a:prstGeom prst="rect">
            <a:avLst/>
          </a:prstGeom>
        </p:spPr>
        <p:txBody>
          <a:bodyPr wrap="none">
            <a:spAutoFit/>
          </a:bodyPr>
          <a:lstStyle/>
          <a:p>
            <a:r>
              <a:rPr lang="en-US" sz="2400" dirty="0">
                <a:hlinkClick r:id="rId4"/>
              </a:rPr>
              <a:t>https://www.nllea.org/home</a:t>
            </a:r>
            <a:endParaRPr lang="en-US" sz="2400" dirty="0"/>
          </a:p>
          <a:p>
            <a:endParaRPr lang="en-US" sz="2400" dirty="0"/>
          </a:p>
        </p:txBody>
      </p:sp>
    </p:spTree>
    <p:extLst>
      <p:ext uri="{BB962C8B-B14F-4D97-AF65-F5344CB8AC3E}">
        <p14:creationId xmlns:p14="http://schemas.microsoft.com/office/powerpoint/2010/main" val="33044498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239F2D-8A98-4B4D-943B-12117BB77E32}"/>
              </a:ext>
            </a:extLst>
          </p:cNvPr>
          <p:cNvSpPr>
            <a:spLocks noGrp="1"/>
          </p:cNvSpPr>
          <p:nvPr>
            <p:ph idx="1"/>
          </p:nvPr>
        </p:nvSpPr>
        <p:spPr>
          <a:xfrm>
            <a:off x="446315" y="968829"/>
            <a:ext cx="11179628" cy="5490960"/>
          </a:xfrm>
        </p:spPr>
        <p:txBody>
          <a:bodyPr/>
          <a:lstStyle/>
          <a:p>
            <a:r>
              <a:rPr lang="en-US" sz="3200" b="1" dirty="0"/>
              <a:t>NOVEMBER 8TH &amp; NOVEMBER 9TH, 2023</a:t>
            </a:r>
          </a:p>
          <a:p>
            <a:r>
              <a:rPr lang="en-US" sz="3200" b="1" dirty="0"/>
              <a:t>Historic Charleston, South Carolina</a:t>
            </a:r>
          </a:p>
          <a:p>
            <a:endParaRPr lang="en-US" dirty="0"/>
          </a:p>
          <a:p>
            <a:endParaRPr lang="en-US" dirty="0"/>
          </a:p>
          <a:p>
            <a:endParaRPr lang="en-US" dirty="0"/>
          </a:p>
          <a:p>
            <a:r>
              <a:rPr lang="en-US" dirty="0"/>
              <a:t>The 2nd Annual National Emerging Drug Trends Conference will be held on </a:t>
            </a:r>
            <a:r>
              <a:rPr lang="en-US" b="1" dirty="0"/>
              <a:t>November 8th and 9th, 2023</a:t>
            </a:r>
            <a:r>
              <a:rPr lang="en-US" dirty="0"/>
              <a:t> in historic Charleston, South Carolina. The conference is an exclusive drug education and enforcement conference highlighting an array of superior speakers with expert knowledge.  </a:t>
            </a:r>
          </a:p>
          <a:p>
            <a:r>
              <a:rPr lang="en-US" b="1" cap="all" dirty="0"/>
              <a:t>REGISTRATION </a:t>
            </a:r>
          </a:p>
          <a:p>
            <a:r>
              <a:rPr lang="en-US" dirty="0"/>
              <a:t>Early Registration: Will open in January of 2023!</a:t>
            </a:r>
          </a:p>
          <a:p>
            <a:r>
              <a:rPr lang="en-US" dirty="0">
                <a:hlinkClick r:id="rId2"/>
              </a:rPr>
              <a:t>https://www.emergingdrugtrends.com/about</a:t>
            </a:r>
            <a:endParaRPr lang="en-US" dirty="0"/>
          </a:p>
          <a:p>
            <a:endParaRPr lang="en-US"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endParaRPr lang="en-US" i="1" dirty="0"/>
          </a:p>
          <a:p>
            <a:r>
              <a:rPr lang="en-US" i="1" dirty="0"/>
              <a:t>SAVE</a:t>
            </a:r>
          </a:p>
          <a:p>
            <a:r>
              <a:rPr lang="en-US" i="1" dirty="0"/>
              <a:t>T H E</a:t>
            </a:r>
          </a:p>
          <a:p>
            <a:r>
              <a:rPr lang="en-US" i="1" dirty="0"/>
              <a:t>DATE</a:t>
            </a:r>
          </a:p>
          <a:p>
            <a:endParaRPr lang="en-US" dirty="0"/>
          </a:p>
        </p:txBody>
      </p:sp>
      <p:sp>
        <p:nvSpPr>
          <p:cNvPr id="2" name="Date Placeholder 1">
            <a:extLst>
              <a:ext uri="{FF2B5EF4-FFF2-40B4-BE49-F238E27FC236}">
                <a16:creationId xmlns:a16="http://schemas.microsoft.com/office/drawing/2014/main" id="{FCA4C9BF-0C70-497E-8C69-015FF6D11286}"/>
              </a:ext>
            </a:extLst>
          </p:cNvPr>
          <p:cNvSpPr>
            <a:spLocks noGrp="1"/>
          </p:cNvSpPr>
          <p:nvPr>
            <p:ph type="dt" sz="half" idx="2"/>
          </p:nvPr>
        </p:nvSpPr>
        <p:spPr/>
        <p:txBody>
          <a:bodyPr/>
          <a:lstStyle/>
          <a:p>
            <a:fld id="{ED02A1B5-AED9-4ED2-876C-3A6D7FD53219}" type="datetime1">
              <a:rPr lang="en-US" smtClean="0"/>
              <a:t>5/4/2023</a:t>
            </a:fld>
            <a:endParaRPr lang="en-US" dirty="0"/>
          </a:p>
        </p:txBody>
      </p:sp>
      <p:pic>
        <p:nvPicPr>
          <p:cNvPr id="7" name="Picture 6">
            <a:extLst>
              <a:ext uri="{FF2B5EF4-FFF2-40B4-BE49-F238E27FC236}">
                <a16:creationId xmlns:a16="http://schemas.microsoft.com/office/drawing/2014/main" id="{496AC2FF-2855-4F7D-8730-F2F7D2CB0827}"/>
              </a:ext>
            </a:extLst>
          </p:cNvPr>
          <p:cNvPicPr>
            <a:picLocks noChangeAspect="1"/>
          </p:cNvPicPr>
          <p:nvPr/>
        </p:nvPicPr>
        <p:blipFill>
          <a:blip r:embed="rId3"/>
          <a:stretch>
            <a:fillRect/>
          </a:stretch>
        </p:blipFill>
        <p:spPr>
          <a:xfrm>
            <a:off x="9024257" y="862692"/>
            <a:ext cx="2403022" cy="2403022"/>
          </a:xfrm>
          <a:prstGeom prst="rect">
            <a:avLst/>
          </a:prstGeom>
        </p:spPr>
      </p:pic>
    </p:spTree>
    <p:extLst>
      <p:ext uri="{BB962C8B-B14F-4D97-AF65-F5344CB8AC3E}">
        <p14:creationId xmlns:p14="http://schemas.microsoft.com/office/powerpoint/2010/main" val="3401371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F687C0A-99EE-4A68-A9F2-F1CF1F7BF292}"/>
              </a:ext>
            </a:extLst>
          </p:cNvPr>
          <p:cNvPicPr>
            <a:picLocks noGrp="1" noChangeAspect="1"/>
          </p:cNvPicPr>
          <p:nvPr>
            <p:ph idx="1"/>
          </p:nvPr>
        </p:nvPicPr>
        <p:blipFill>
          <a:blip r:embed="rId2"/>
          <a:stretch>
            <a:fillRect/>
          </a:stretch>
        </p:blipFill>
        <p:spPr>
          <a:xfrm>
            <a:off x="762001" y="840285"/>
            <a:ext cx="10369170" cy="5832658"/>
          </a:xfrm>
          <a:prstGeom prst="rect">
            <a:avLst/>
          </a:prstGeom>
        </p:spPr>
      </p:pic>
      <p:sp>
        <p:nvSpPr>
          <p:cNvPr id="3" name="Date Placeholder 2">
            <a:extLst>
              <a:ext uri="{FF2B5EF4-FFF2-40B4-BE49-F238E27FC236}">
                <a16:creationId xmlns:a16="http://schemas.microsoft.com/office/drawing/2014/main" id="{D191140D-25F5-4760-9FE6-2C0508708DB6}"/>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3577976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B3B79E1-1131-491C-9D79-4BFBEB2AEB21}" type="datetime1">
              <a:rPr lang="en-US" smtClean="0"/>
              <a:t>5/4/2023</a:t>
            </a:fld>
            <a:endParaRPr lang="en-US" dirty="0"/>
          </a:p>
        </p:txBody>
      </p:sp>
      <p:grpSp>
        <p:nvGrpSpPr>
          <p:cNvPr id="4" name="Group 3"/>
          <p:cNvGrpSpPr/>
          <p:nvPr/>
        </p:nvGrpSpPr>
        <p:grpSpPr>
          <a:xfrm>
            <a:off x="2249369" y="1352981"/>
            <a:ext cx="7693262" cy="2222899"/>
            <a:chOff x="244245" y="2753517"/>
            <a:chExt cx="7693262" cy="2222899"/>
          </a:xfrm>
        </p:grpSpPr>
        <p:pic>
          <p:nvPicPr>
            <p:cNvPr id="5" name="Picture 4" descr="Screen Shot 2018-09-13 at 5.09.40 PM.png"/>
            <p:cNvPicPr>
              <a:picLocks noChangeAspect="1"/>
            </p:cNvPicPr>
            <p:nvPr/>
          </p:nvPicPr>
          <p:blipFill rotWithShape="1">
            <a:blip r:embed="rId3">
              <a:extLst>
                <a:ext uri="{28A0092B-C50C-407E-A947-70E740481C1C}">
                  <a14:useLocalDpi xmlns:a14="http://schemas.microsoft.com/office/drawing/2010/main" val="0"/>
                </a:ext>
              </a:extLst>
            </a:blip>
            <a:srcRect l="-3194" t="-3060" r="-2442" b="-1901"/>
            <a:stretch/>
          </p:blipFill>
          <p:spPr>
            <a:xfrm>
              <a:off x="244245" y="2753517"/>
              <a:ext cx="2268637" cy="2222899"/>
            </a:xfrm>
            <a:prstGeom prst="rect">
              <a:avLst/>
            </a:prstGeom>
          </p:spPr>
        </p:pic>
        <p:pic>
          <p:nvPicPr>
            <p:cNvPr id="6" name="Picture 5"/>
            <p:cNvPicPr>
              <a:picLocks noChangeAspect="1"/>
            </p:cNvPicPr>
            <p:nvPr/>
          </p:nvPicPr>
          <p:blipFill>
            <a:blip r:embed="rId4"/>
            <a:stretch>
              <a:fillRect/>
            </a:stretch>
          </p:blipFill>
          <p:spPr>
            <a:xfrm>
              <a:off x="2512882" y="2969234"/>
              <a:ext cx="5424625" cy="1791467"/>
            </a:xfrm>
            <a:prstGeom prst="rect">
              <a:avLst/>
            </a:prstGeom>
          </p:spPr>
        </p:pic>
      </p:grpSp>
      <p:sp>
        <p:nvSpPr>
          <p:cNvPr id="7" name="TextBox 6"/>
          <p:cNvSpPr txBox="1"/>
          <p:nvPr/>
        </p:nvSpPr>
        <p:spPr>
          <a:xfrm>
            <a:off x="2209800" y="4271058"/>
            <a:ext cx="7772400" cy="1107996"/>
          </a:xfrm>
          <a:prstGeom prst="rect">
            <a:avLst/>
          </a:prstGeom>
          <a:noFill/>
        </p:spPr>
        <p:txBody>
          <a:bodyPr wrap="square" rtlCol="0">
            <a:spAutoFit/>
          </a:bodyPr>
          <a:lstStyle/>
          <a:p>
            <a:pPr algn="ctr"/>
            <a:r>
              <a:rPr lang="en-US" sz="2200" b="1" dirty="0">
                <a:solidFill>
                  <a:srgbClr val="00838B"/>
                </a:solidFill>
              </a:rPr>
              <a:t>1801 Main Street, 4th Floor • Columbia, South Carolina  29201</a:t>
            </a:r>
          </a:p>
          <a:p>
            <a:pPr algn="ctr"/>
            <a:r>
              <a:rPr lang="en-US" sz="2200" b="1" dirty="0">
                <a:solidFill>
                  <a:srgbClr val="00838B"/>
                </a:solidFill>
              </a:rPr>
              <a:t>telephone: 803-896-5555 • fax: 803-896-5558</a:t>
            </a:r>
          </a:p>
          <a:p>
            <a:pPr algn="ctr"/>
            <a:r>
              <a:rPr lang="en-US" sz="2200" b="1" dirty="0">
                <a:solidFill>
                  <a:srgbClr val="00838B"/>
                </a:solidFill>
              </a:rPr>
              <a:t>www.daodas.sc.gov</a:t>
            </a:r>
          </a:p>
        </p:txBody>
      </p:sp>
      <p:cxnSp>
        <p:nvCxnSpPr>
          <p:cNvPr id="8" name="Straight Connector 7"/>
          <p:cNvCxnSpPr/>
          <p:nvPr/>
        </p:nvCxnSpPr>
        <p:spPr>
          <a:xfrm>
            <a:off x="2324100" y="4271058"/>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24100" y="5379054"/>
            <a:ext cx="7543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66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2284D1-2EB3-4A4A-AC47-00E60009E234}"/>
              </a:ext>
            </a:extLst>
          </p:cNvPr>
          <p:cNvSpPr>
            <a:spLocks noGrp="1"/>
          </p:cNvSpPr>
          <p:nvPr>
            <p:ph idx="1"/>
          </p:nvPr>
        </p:nvSpPr>
        <p:spPr>
          <a:xfrm>
            <a:off x="322730" y="1160912"/>
            <a:ext cx="11229190" cy="5390495"/>
          </a:xfrm>
        </p:spPr>
        <p:txBody>
          <a:bodyPr/>
          <a:lstStyle/>
          <a:p>
            <a:r>
              <a:rPr lang="en-US" dirty="0"/>
              <a:t>Counties can earn STEP points for some or all of the following efforts:</a:t>
            </a:r>
          </a:p>
          <a:p>
            <a:r>
              <a:rPr lang="en-US" dirty="0"/>
              <a:t>• Conducting tobacco compliance checks,</a:t>
            </a:r>
          </a:p>
          <a:p>
            <a:r>
              <a:rPr lang="en-US" dirty="0"/>
              <a:t>• Reporting new tobacco outlets and cleaning their list frame,</a:t>
            </a:r>
          </a:p>
          <a:p>
            <a:r>
              <a:rPr lang="en-US" dirty="0"/>
              <a:t>• Merchant Education,</a:t>
            </a:r>
          </a:p>
          <a:p>
            <a:r>
              <a:rPr lang="en-US" dirty="0"/>
              <a:t>• Tobacco Education Program,</a:t>
            </a:r>
          </a:p>
          <a:p>
            <a:r>
              <a:rPr lang="en-US" dirty="0"/>
              <a:t>• Point-of-Sale Taskforce development,</a:t>
            </a:r>
          </a:p>
          <a:p>
            <a:r>
              <a:rPr lang="en-US" dirty="0"/>
              <a:t>• Merchant Pledge(s),</a:t>
            </a:r>
          </a:p>
          <a:p>
            <a:r>
              <a:rPr lang="en-US" dirty="0"/>
              <a:t>• Establishing multi-jurisdictional law enforcement agreements around tobacco.</a:t>
            </a:r>
          </a:p>
          <a:p>
            <a:r>
              <a:rPr lang="en-US" dirty="0"/>
              <a:t>Please use the following designated STEP email address to ask DAODAS questions regarding STEP: </a:t>
            </a:r>
            <a:r>
              <a:rPr lang="en-US" dirty="0">
                <a:hlinkClick r:id="rId2"/>
              </a:rPr>
              <a:t>daodas.stepprogram@daodas.sc.gov</a:t>
            </a:r>
            <a:endParaRPr lang="en-US" dirty="0"/>
          </a:p>
          <a:p>
            <a:r>
              <a:rPr lang="en-US" dirty="0"/>
              <a:t>Additionally, all templates, forms, and the new STEP Cover Sheet are on the SC Documents webpage: Search STEP</a:t>
            </a:r>
          </a:p>
          <a:p>
            <a:r>
              <a:rPr lang="en-US" dirty="0"/>
              <a:t>Submit by Monday, June 5, 2023 for points to be counted this fiscal year.</a:t>
            </a:r>
          </a:p>
        </p:txBody>
      </p:sp>
      <p:sp>
        <p:nvSpPr>
          <p:cNvPr id="3" name="Date Placeholder 2">
            <a:extLst>
              <a:ext uri="{FF2B5EF4-FFF2-40B4-BE49-F238E27FC236}">
                <a16:creationId xmlns:a16="http://schemas.microsoft.com/office/drawing/2014/main" id="{7348B899-B301-4283-945A-E517A96E5E7A}"/>
              </a:ext>
            </a:extLst>
          </p:cNvPr>
          <p:cNvSpPr>
            <a:spLocks noGrp="1"/>
          </p:cNvSpPr>
          <p:nvPr>
            <p:ph type="dt" sz="half" idx="2"/>
          </p:nvPr>
        </p:nvSpPr>
        <p:spPr/>
        <p:txBody>
          <a:bodyPr/>
          <a:lstStyle/>
          <a:p>
            <a:fld id="{D32C9CBE-BB3D-4D4A-BBA2-C9CC33C12E4A}" type="datetime1">
              <a:rPr lang="en-US" smtClean="0"/>
              <a:t>5/4/2023</a:t>
            </a:fld>
            <a:endParaRPr lang="en-US" dirty="0"/>
          </a:p>
        </p:txBody>
      </p:sp>
      <p:sp>
        <p:nvSpPr>
          <p:cNvPr id="4" name="Rectangle 3">
            <a:extLst>
              <a:ext uri="{FF2B5EF4-FFF2-40B4-BE49-F238E27FC236}">
                <a16:creationId xmlns:a16="http://schemas.microsoft.com/office/drawing/2014/main" id="{33B98F26-80A4-4BF0-B308-28CE226EB52E}"/>
              </a:ext>
            </a:extLst>
          </p:cNvPr>
          <p:cNvSpPr/>
          <p:nvPr/>
        </p:nvSpPr>
        <p:spPr>
          <a:xfrm>
            <a:off x="322730" y="699247"/>
            <a:ext cx="5411097" cy="461665"/>
          </a:xfrm>
          <a:prstGeom prst="rect">
            <a:avLst/>
          </a:prstGeom>
        </p:spPr>
        <p:txBody>
          <a:bodyPr wrap="square">
            <a:spAutoFit/>
          </a:bodyPr>
          <a:lstStyle/>
          <a:p>
            <a:r>
              <a:rPr lang="en-US" sz="2400" b="1" dirty="0">
                <a:solidFill>
                  <a:srgbClr val="00838B"/>
                </a:solidFill>
              </a:rPr>
              <a:t>SYNAR and STEP Program Overview</a:t>
            </a:r>
          </a:p>
        </p:txBody>
      </p:sp>
    </p:spTree>
    <p:extLst>
      <p:ext uri="{BB962C8B-B14F-4D97-AF65-F5344CB8AC3E}">
        <p14:creationId xmlns:p14="http://schemas.microsoft.com/office/powerpoint/2010/main" val="3837683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7EDD5B-80CD-46B8-9325-74C9D6F651B9}"/>
              </a:ext>
            </a:extLst>
          </p:cNvPr>
          <p:cNvSpPr>
            <a:spLocks noGrp="1"/>
          </p:cNvSpPr>
          <p:nvPr>
            <p:ph idx="1"/>
          </p:nvPr>
        </p:nvSpPr>
        <p:spPr>
          <a:xfrm>
            <a:off x="640079" y="1023257"/>
            <a:ext cx="10974977" cy="5214257"/>
          </a:xfrm>
        </p:spPr>
        <p:txBody>
          <a:bodyPr/>
          <a:lstStyle/>
          <a:p>
            <a:pPr algn="ctr"/>
            <a:r>
              <a:rPr lang="en-US" sz="2800" b="1" dirty="0">
                <a:solidFill>
                  <a:srgbClr val="00838B"/>
                </a:solidFill>
              </a:rPr>
              <a:t>Tobacco Education Program (TEP)</a:t>
            </a:r>
          </a:p>
          <a:p>
            <a:pPr algn="ctr"/>
            <a:endParaRPr lang="en-US" sz="1200" b="1" dirty="0">
              <a:solidFill>
                <a:srgbClr val="00838B"/>
              </a:solidFill>
            </a:endParaRPr>
          </a:p>
          <a:p>
            <a:r>
              <a:rPr lang="en-US" sz="2400" dirty="0">
                <a:solidFill>
                  <a:schemeClr val="tx1"/>
                </a:solidFill>
              </a:rPr>
              <a:t>Statewide committee continues to meet to update the curriculum</a:t>
            </a:r>
          </a:p>
          <a:p>
            <a:r>
              <a:rPr lang="en-US" sz="2400" dirty="0">
                <a:solidFill>
                  <a:schemeClr val="tx1"/>
                </a:solidFill>
              </a:rPr>
              <a:t>Utilizing the Stanford </a:t>
            </a:r>
            <a:r>
              <a:rPr lang="en-US" sz="2400" dirty="0" err="1">
                <a:solidFill>
                  <a:schemeClr val="tx1"/>
                </a:solidFill>
              </a:rPr>
              <a:t>ToolKit</a:t>
            </a:r>
            <a:r>
              <a:rPr lang="en-US" sz="2400" dirty="0">
                <a:solidFill>
                  <a:schemeClr val="tx1"/>
                </a:solidFill>
              </a:rPr>
              <a:t> to update the curriculum</a:t>
            </a:r>
          </a:p>
          <a:p>
            <a:r>
              <a:rPr lang="en-US" sz="2400" dirty="0">
                <a:solidFill>
                  <a:schemeClr val="tx1"/>
                </a:solidFill>
              </a:rPr>
              <a:t>New fidelity checklist and other materials will be developed by the committee following the training</a:t>
            </a:r>
          </a:p>
          <a:p>
            <a:r>
              <a:rPr lang="en-US" sz="2400" dirty="0">
                <a:solidFill>
                  <a:schemeClr val="tx1"/>
                </a:solidFill>
              </a:rPr>
              <a:t>Goal is to have curriculum updated and ready to use in August for upcoming FY</a:t>
            </a:r>
          </a:p>
        </p:txBody>
      </p:sp>
      <p:sp>
        <p:nvSpPr>
          <p:cNvPr id="3" name="Date Placeholder 2">
            <a:extLst>
              <a:ext uri="{FF2B5EF4-FFF2-40B4-BE49-F238E27FC236}">
                <a16:creationId xmlns:a16="http://schemas.microsoft.com/office/drawing/2014/main" id="{DCF61EAD-800E-4A65-9CF0-065B46A3D234}"/>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4222937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C8EF65-5DE5-4296-A3BD-3854B172734E}"/>
              </a:ext>
            </a:extLst>
          </p:cNvPr>
          <p:cNvSpPr/>
          <p:nvPr/>
        </p:nvSpPr>
        <p:spPr>
          <a:xfrm>
            <a:off x="381000" y="734326"/>
            <a:ext cx="11234057" cy="646331"/>
          </a:xfrm>
          <a:prstGeom prst="rect">
            <a:avLst/>
          </a:prstGeom>
        </p:spPr>
        <p:txBody>
          <a:bodyPr wrap="square">
            <a:spAutoFit/>
          </a:bodyPr>
          <a:lstStyle/>
          <a:p>
            <a:pPr algn="ctr"/>
            <a:r>
              <a:rPr lang="en-US" sz="3600" dirty="0">
                <a:solidFill>
                  <a:srgbClr val="00838B"/>
                </a:solidFill>
              </a:rPr>
              <a:t>PREP Reminders</a:t>
            </a:r>
          </a:p>
        </p:txBody>
      </p:sp>
      <p:sp>
        <p:nvSpPr>
          <p:cNvPr id="4" name="Content Placeholder 3">
            <a:extLst>
              <a:ext uri="{FF2B5EF4-FFF2-40B4-BE49-F238E27FC236}">
                <a16:creationId xmlns:a16="http://schemas.microsoft.com/office/drawing/2014/main" id="{F677439C-0EC4-4A6A-BAFD-ED0E9F5D0C4D}"/>
              </a:ext>
            </a:extLst>
          </p:cNvPr>
          <p:cNvSpPr>
            <a:spLocks noGrp="1"/>
          </p:cNvSpPr>
          <p:nvPr>
            <p:ph idx="1"/>
          </p:nvPr>
        </p:nvSpPr>
        <p:spPr>
          <a:xfrm>
            <a:off x="478971" y="1380657"/>
            <a:ext cx="11136086" cy="4743017"/>
          </a:xfrm>
        </p:spPr>
        <p:txBody>
          <a:bodyPr/>
          <a:lstStyle/>
          <a:p>
            <a:r>
              <a:rPr lang="en-US" sz="2400" dirty="0"/>
              <a:t>Revisions have been made to the PREP curriculum</a:t>
            </a:r>
          </a:p>
          <a:p>
            <a:r>
              <a:rPr lang="en-US" sz="2400" dirty="0"/>
              <a:t>All materials are on DAODAS website:  </a:t>
            </a:r>
            <a:r>
              <a:rPr lang="en-US" sz="2400" dirty="0">
                <a:hlinkClick r:id="rId2"/>
              </a:rPr>
              <a:t>https://www.daodas.sc.gov/services/prevention/merchant-initiatives/</a:t>
            </a:r>
            <a:endParaRPr lang="en-US" sz="2400" dirty="0"/>
          </a:p>
          <a:p>
            <a:r>
              <a:rPr lang="en-US" sz="2400" dirty="0"/>
              <a:t>PREP Training Materials- this is a password protected site</a:t>
            </a:r>
          </a:p>
          <a:p>
            <a:r>
              <a:rPr lang="en-US" sz="2400" dirty="0"/>
              <a:t>Password will be provided via email once staff members complete TOT</a:t>
            </a:r>
          </a:p>
          <a:p>
            <a:r>
              <a:rPr lang="en-US" sz="2400" dirty="0"/>
              <a:t>TOT training on Relias:  The video can be found under the following title and individuals can self-enroll  </a:t>
            </a:r>
            <a:r>
              <a:rPr lang="en-US" sz="2400" b="1" dirty="0"/>
              <a:t>South Carolina Palmetto Retailers Education Program Training of Trainers 2022 (PREP TOT)</a:t>
            </a:r>
            <a:endParaRPr lang="en-US" sz="2400" dirty="0"/>
          </a:p>
          <a:p>
            <a:r>
              <a:rPr lang="en-US" sz="2400" dirty="0"/>
              <a:t>Please use the new fillable forms-all names and addresses should be typed into the new forms-handwriting is difficult to read and postage is being wasted when cards are returned to the agency.</a:t>
            </a:r>
          </a:p>
        </p:txBody>
      </p:sp>
    </p:spTree>
    <p:extLst>
      <p:ext uri="{BB962C8B-B14F-4D97-AF65-F5344CB8AC3E}">
        <p14:creationId xmlns:p14="http://schemas.microsoft.com/office/powerpoint/2010/main" val="299582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D20183-0999-43F8-91DE-2DBAC030432D}"/>
              </a:ext>
            </a:extLst>
          </p:cNvPr>
          <p:cNvSpPr>
            <a:spLocks noGrp="1"/>
          </p:cNvSpPr>
          <p:nvPr>
            <p:ph idx="1"/>
          </p:nvPr>
        </p:nvSpPr>
        <p:spPr>
          <a:xfrm>
            <a:off x="359229" y="859971"/>
            <a:ext cx="11114314" cy="5693229"/>
          </a:xfrm>
        </p:spPr>
        <p:txBody>
          <a:bodyPr/>
          <a:lstStyle/>
          <a:p>
            <a:pPr algn="ctr"/>
            <a:r>
              <a:rPr lang="en-US" sz="2800" b="1" dirty="0">
                <a:solidFill>
                  <a:srgbClr val="00838B"/>
                </a:solidFill>
              </a:rPr>
              <a:t>AET Updates</a:t>
            </a:r>
          </a:p>
          <a:p>
            <a:r>
              <a:rPr lang="en-US" dirty="0">
                <a:solidFill>
                  <a:schemeClr val="tx1"/>
                </a:solidFill>
              </a:rPr>
              <a:t>Social media calendar for OOTH was sent out-hope this has been helpful</a:t>
            </a:r>
          </a:p>
          <a:p>
            <a:r>
              <a:rPr lang="en-US" dirty="0">
                <a:solidFill>
                  <a:schemeClr val="tx1"/>
                </a:solidFill>
              </a:rPr>
              <a:t>Printed materials for OOTH were delivered</a:t>
            </a:r>
          </a:p>
          <a:p>
            <a:r>
              <a:rPr lang="en-US" dirty="0">
                <a:solidFill>
                  <a:schemeClr val="tx1"/>
                </a:solidFill>
              </a:rPr>
              <a:t>AET Coordinator’s Meeting scheduled for May 23</a:t>
            </a:r>
            <a:r>
              <a:rPr lang="en-US" baseline="30000" dirty="0">
                <a:solidFill>
                  <a:schemeClr val="tx1"/>
                </a:solidFill>
              </a:rPr>
              <a:t>rd</a:t>
            </a:r>
            <a:r>
              <a:rPr lang="en-US" dirty="0">
                <a:solidFill>
                  <a:schemeClr val="tx1"/>
                </a:solidFill>
              </a:rPr>
              <a:t> (in-person)- location to be determined</a:t>
            </a:r>
          </a:p>
          <a:p>
            <a:r>
              <a:rPr lang="en-US" dirty="0">
                <a:solidFill>
                  <a:schemeClr val="tx1"/>
                </a:solidFill>
              </a:rPr>
              <a:t>AET Coordinator Meetings for FY24 will be held in the months of July, September, November, January, March and May</a:t>
            </a:r>
          </a:p>
          <a:p>
            <a:r>
              <a:rPr lang="en-US" dirty="0">
                <a:solidFill>
                  <a:schemeClr val="tx1"/>
                </a:solidFill>
              </a:rPr>
              <a:t>Discussing a possible training and/or training of trainers during the summer for AET training courses </a:t>
            </a:r>
          </a:p>
          <a:p>
            <a:r>
              <a:rPr lang="en-US" dirty="0">
                <a:solidFill>
                  <a:schemeClr val="tx1"/>
                </a:solidFill>
              </a:rPr>
              <a:t>Social media calendar for back-to-school/football and tailgating </a:t>
            </a:r>
          </a:p>
          <a:p>
            <a:endParaRPr lang="en-US" dirty="0">
              <a:solidFill>
                <a:schemeClr val="tx1"/>
              </a:solidFill>
            </a:endParaRPr>
          </a:p>
          <a:p>
            <a:pPr lvl="1"/>
            <a:endParaRPr lang="en-US" dirty="0">
              <a:solidFill>
                <a:schemeClr val="tx1"/>
              </a:solidFill>
            </a:endParaRPr>
          </a:p>
          <a:p>
            <a:pPr lvl="1"/>
            <a:endParaRPr lang="en-US" dirty="0">
              <a:solidFill>
                <a:schemeClr val="tx1"/>
              </a:solidFill>
            </a:endParaRPr>
          </a:p>
        </p:txBody>
      </p:sp>
      <p:sp>
        <p:nvSpPr>
          <p:cNvPr id="3" name="Date Placeholder 2">
            <a:extLst>
              <a:ext uri="{FF2B5EF4-FFF2-40B4-BE49-F238E27FC236}">
                <a16:creationId xmlns:a16="http://schemas.microsoft.com/office/drawing/2014/main" id="{D5F343C6-1BE3-47D8-864B-BE8C01A3D8D7}"/>
              </a:ext>
            </a:extLst>
          </p:cNvPr>
          <p:cNvSpPr>
            <a:spLocks noGrp="1"/>
          </p:cNvSpPr>
          <p:nvPr>
            <p:ph type="dt" sz="half" idx="2"/>
          </p:nvPr>
        </p:nvSpPr>
        <p:spPr/>
        <p:txBody>
          <a:bodyPr/>
          <a:lstStyle/>
          <a:p>
            <a:fld id="{D32C9CBE-BB3D-4D4A-BBA2-C9CC33C12E4A}" type="datetime1">
              <a:rPr lang="en-US" smtClean="0"/>
              <a:t>5/4/2023</a:t>
            </a:fld>
            <a:endParaRPr lang="en-US" dirty="0"/>
          </a:p>
        </p:txBody>
      </p:sp>
    </p:spTree>
    <p:extLst>
      <p:ext uri="{BB962C8B-B14F-4D97-AF65-F5344CB8AC3E}">
        <p14:creationId xmlns:p14="http://schemas.microsoft.com/office/powerpoint/2010/main" val="387092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47259-E3F9-4275-A9BD-D46D90BABA6C}"/>
              </a:ext>
            </a:extLst>
          </p:cNvPr>
          <p:cNvSpPr>
            <a:spLocks noGrp="1"/>
          </p:cNvSpPr>
          <p:nvPr>
            <p:ph idx="1"/>
          </p:nvPr>
        </p:nvSpPr>
        <p:spPr>
          <a:xfrm>
            <a:off x="355002" y="1463041"/>
            <a:ext cx="11596591" cy="4996748"/>
          </a:xfrm>
        </p:spPr>
        <p:txBody>
          <a:bodyPr/>
          <a:lstStyle/>
          <a:p>
            <a:r>
              <a:rPr lang="en-US" b="1" dirty="0"/>
              <a:t>The study timeframe for regions 1 and 4: March 1, 2023 – May 12, 2023.</a:t>
            </a:r>
          </a:p>
          <a:p>
            <a:pPr lvl="1"/>
            <a:endParaRPr lang="en-US" sz="2000" dirty="0"/>
          </a:p>
          <a:p>
            <a:pPr lvl="1"/>
            <a:r>
              <a:rPr lang="en-US" sz="2000" dirty="0"/>
              <a:t>Region 1 and 4 are March 1, 2023– May 12,2023. </a:t>
            </a:r>
            <a:r>
              <a:rPr lang="en-US" sz="2000" b="1" dirty="0"/>
              <a:t>If you are requesting an extension due to COVID, you must submit </a:t>
            </a:r>
            <a:r>
              <a:rPr lang="en-US" sz="2000" b="1" u="sng" dirty="0"/>
              <a:t>request in writing</a:t>
            </a:r>
            <a:r>
              <a:rPr lang="en-US" sz="2000" b="1" dirty="0"/>
              <a:t> to DAODAS (</a:t>
            </a:r>
            <a:r>
              <a:rPr lang="en-US" sz="2000" b="1" u="sng" dirty="0">
                <a:hlinkClick r:id="rId3"/>
              </a:rPr>
              <a:t>prevention@daodas.sc.gov</a:t>
            </a:r>
            <a:r>
              <a:rPr lang="en-US" sz="2000" b="1" dirty="0"/>
              <a:t>) by May 6, 2023. Extensions will be granted for the study to be conducted by May 20, 2023. </a:t>
            </a:r>
            <a:r>
              <a:rPr lang="en-US" sz="2000" dirty="0"/>
              <a:t>Paperwork must be mailed (postmarked) to DAODAS by June 3, 2023.</a:t>
            </a:r>
          </a:p>
          <a:p>
            <a:r>
              <a:rPr lang="en-US" dirty="0"/>
              <a:t> </a:t>
            </a:r>
            <a:r>
              <a:rPr lang="en-US" b="1" dirty="0" err="1"/>
              <a:t>Synar</a:t>
            </a:r>
            <a:r>
              <a:rPr lang="en-US" b="1" dirty="0"/>
              <a:t> Manual on SC Documents website: </a:t>
            </a:r>
            <a:r>
              <a:rPr lang="en-US" b="1" dirty="0">
                <a:hlinkClick r:id="rId4"/>
              </a:rPr>
              <a:t>https://ncweb.pire.org/scdocuments/</a:t>
            </a:r>
            <a:r>
              <a:rPr lang="en-US" b="1" dirty="0"/>
              <a:t> </a:t>
            </a:r>
          </a:p>
          <a:p>
            <a:endParaRPr lang="en-US" b="1" dirty="0"/>
          </a:p>
          <a:p>
            <a:endParaRPr lang="en-US" sz="1800" dirty="0"/>
          </a:p>
          <a:p>
            <a:endParaRPr lang="en-US" dirty="0"/>
          </a:p>
        </p:txBody>
      </p:sp>
      <p:sp>
        <p:nvSpPr>
          <p:cNvPr id="3" name="Date Placeholder 2">
            <a:extLst>
              <a:ext uri="{FF2B5EF4-FFF2-40B4-BE49-F238E27FC236}">
                <a16:creationId xmlns:a16="http://schemas.microsoft.com/office/drawing/2014/main" id="{3F81E76A-98D7-4FF8-93AC-E5D7D11A7864}"/>
              </a:ext>
            </a:extLst>
          </p:cNvPr>
          <p:cNvSpPr>
            <a:spLocks noGrp="1"/>
          </p:cNvSpPr>
          <p:nvPr>
            <p:ph type="dt" sz="half" idx="2"/>
          </p:nvPr>
        </p:nvSpPr>
        <p:spPr/>
        <p:txBody>
          <a:bodyPr/>
          <a:lstStyle/>
          <a:p>
            <a:fld id="{D32C9CBE-BB3D-4D4A-BBA2-C9CC33C12E4A}" type="datetime1">
              <a:rPr lang="en-US" smtClean="0"/>
              <a:t>5/4/2023</a:t>
            </a:fld>
            <a:endParaRPr lang="en-US" dirty="0"/>
          </a:p>
        </p:txBody>
      </p:sp>
      <p:sp>
        <p:nvSpPr>
          <p:cNvPr id="4" name="TextBox 3">
            <a:extLst>
              <a:ext uri="{FF2B5EF4-FFF2-40B4-BE49-F238E27FC236}">
                <a16:creationId xmlns:a16="http://schemas.microsoft.com/office/drawing/2014/main" id="{8F3762A7-62D7-44FC-921C-A8C7316CB839}"/>
              </a:ext>
            </a:extLst>
          </p:cNvPr>
          <p:cNvSpPr txBox="1"/>
          <p:nvPr/>
        </p:nvSpPr>
        <p:spPr>
          <a:xfrm>
            <a:off x="355002" y="860612"/>
            <a:ext cx="11292712" cy="523220"/>
          </a:xfrm>
          <a:prstGeom prst="rect">
            <a:avLst/>
          </a:prstGeom>
          <a:noFill/>
        </p:spPr>
        <p:txBody>
          <a:bodyPr wrap="square" rtlCol="0">
            <a:spAutoFit/>
          </a:bodyPr>
          <a:lstStyle/>
          <a:p>
            <a:pPr algn="ctr"/>
            <a:r>
              <a:rPr lang="en-US" sz="2800" b="1" dirty="0">
                <a:solidFill>
                  <a:srgbClr val="00838B"/>
                </a:solidFill>
              </a:rPr>
              <a:t>SYNAR Study Updates</a:t>
            </a:r>
          </a:p>
        </p:txBody>
      </p:sp>
    </p:spTree>
    <p:extLst>
      <p:ext uri="{BB962C8B-B14F-4D97-AF65-F5344CB8AC3E}">
        <p14:creationId xmlns:p14="http://schemas.microsoft.com/office/powerpoint/2010/main" val="263507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601453-2586-4E51-B725-8BB8C00BEC74}"/>
              </a:ext>
            </a:extLst>
          </p:cNvPr>
          <p:cNvSpPr>
            <a:spLocks noGrp="1"/>
          </p:cNvSpPr>
          <p:nvPr>
            <p:ph type="title"/>
          </p:nvPr>
        </p:nvSpPr>
        <p:spPr>
          <a:xfrm>
            <a:off x="838200" y="857516"/>
            <a:ext cx="10515600" cy="710027"/>
          </a:xfrm>
        </p:spPr>
        <p:txBody>
          <a:bodyPr/>
          <a:lstStyle/>
          <a:p>
            <a:pPr algn="ctr"/>
            <a:r>
              <a:rPr lang="en-US" sz="4000" b="1" dirty="0">
                <a:solidFill>
                  <a:srgbClr val="00838B"/>
                </a:solidFill>
              </a:rPr>
              <a:t>JPK and Embrace Recovery Campaign Updates</a:t>
            </a:r>
            <a:br>
              <a:rPr lang="en-US" b="1" dirty="0"/>
            </a:br>
            <a:endParaRPr lang="en-US" dirty="0"/>
          </a:p>
        </p:txBody>
      </p:sp>
      <p:sp>
        <p:nvSpPr>
          <p:cNvPr id="2" name="Content Placeholder 1">
            <a:extLst>
              <a:ext uri="{FF2B5EF4-FFF2-40B4-BE49-F238E27FC236}">
                <a16:creationId xmlns:a16="http://schemas.microsoft.com/office/drawing/2014/main" id="{782B3049-29F9-4232-A919-BF3F72C43953}"/>
              </a:ext>
            </a:extLst>
          </p:cNvPr>
          <p:cNvSpPr>
            <a:spLocks noGrp="1"/>
          </p:cNvSpPr>
          <p:nvPr>
            <p:ph idx="1"/>
          </p:nvPr>
        </p:nvSpPr>
        <p:spPr>
          <a:xfrm>
            <a:off x="544286" y="1567543"/>
            <a:ext cx="11179628" cy="4931228"/>
          </a:xfrm>
        </p:spPr>
        <p:txBody>
          <a:bodyPr/>
          <a:lstStyle/>
          <a:p>
            <a:r>
              <a:rPr lang="en-US" sz="3200" dirty="0"/>
              <a:t>Updating the “Embrace Recovery” PSA with unused scenes that were previously recorded</a:t>
            </a:r>
          </a:p>
          <a:p>
            <a:r>
              <a:rPr lang="en-US" sz="3200" dirty="0"/>
              <a:t>Creating additional “1,2 Breathe” content for social media aimed at young adults</a:t>
            </a:r>
          </a:p>
          <a:p>
            <a:r>
              <a:rPr lang="en-US" sz="3200" dirty="0"/>
              <a:t>Creating additional social media content through animated ads for “Hidden Dangers” campaign</a:t>
            </a:r>
          </a:p>
          <a:p>
            <a:r>
              <a:rPr lang="en-US" sz="3200" dirty="0"/>
              <a:t>Developing new creative for the  JPK campaign- “Conversations”</a:t>
            </a:r>
          </a:p>
          <a:p>
            <a:r>
              <a:rPr lang="en-US" sz="3200" dirty="0"/>
              <a:t>Continuing outreach events at local colleges, libraries, community centers, etc.</a:t>
            </a:r>
          </a:p>
        </p:txBody>
      </p:sp>
      <p:sp>
        <p:nvSpPr>
          <p:cNvPr id="3" name="Date Placeholder 2">
            <a:extLst>
              <a:ext uri="{FF2B5EF4-FFF2-40B4-BE49-F238E27FC236}">
                <a16:creationId xmlns:a16="http://schemas.microsoft.com/office/drawing/2014/main" id="{7C4DD56B-8FCB-4956-86CA-525222B00C7A}"/>
              </a:ext>
            </a:extLst>
          </p:cNvPr>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43118605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1213C2-211D-2193-EF3E-57ADA7E42B23}"/>
              </a:ext>
            </a:extLst>
          </p:cNvPr>
          <p:cNvSpPr>
            <a:spLocks noGrp="1"/>
          </p:cNvSpPr>
          <p:nvPr>
            <p:ph idx="1"/>
          </p:nvPr>
        </p:nvSpPr>
        <p:spPr>
          <a:xfrm>
            <a:off x="1066799" y="1802841"/>
            <a:ext cx="10058401" cy="4023360"/>
          </a:xfrm>
        </p:spPr>
        <p:txBody>
          <a:bodyPr/>
          <a:lstStyle/>
          <a:p>
            <a:r>
              <a:rPr lang="en-US" sz="2400" dirty="0"/>
              <a:t>Saturation calculated using the protocol from the Maryland state:</a:t>
            </a:r>
          </a:p>
          <a:p>
            <a:pPr lvl="1"/>
            <a:endParaRPr lang="en-US" sz="2400" dirty="0"/>
          </a:p>
          <a:p>
            <a:pPr lvl="1"/>
            <a:r>
              <a:rPr lang="en-US" sz="2400" dirty="0"/>
              <a:t>Formula: Target saturation = Deaths attributed to opioid overdose in target area *20</a:t>
            </a:r>
          </a:p>
          <a:p>
            <a:pPr lvl="1"/>
            <a:endParaRPr lang="en-US" sz="2400" dirty="0"/>
          </a:p>
          <a:p>
            <a:pPr lvl="1"/>
            <a:r>
              <a:rPr lang="en-US" sz="2400" dirty="0"/>
              <a:t>Areas defined in terms of SC counties</a:t>
            </a:r>
          </a:p>
          <a:p>
            <a:pPr marL="457200" lvl="1" indent="0">
              <a:buNone/>
            </a:pPr>
            <a:r>
              <a:rPr lang="en-US" sz="2400" dirty="0"/>
              <a:t> </a:t>
            </a:r>
          </a:p>
          <a:p>
            <a:pPr lvl="1"/>
            <a:r>
              <a:rPr lang="en-US" sz="2400" dirty="0"/>
              <a:t>CY2020 the total number of overdose deaths related to opioids= 1,400</a:t>
            </a:r>
          </a:p>
          <a:p>
            <a:pPr lvl="1"/>
            <a:endParaRPr lang="en-US" sz="2400" dirty="0"/>
          </a:p>
          <a:p>
            <a:pPr lvl="1"/>
            <a:r>
              <a:rPr lang="en-US" sz="2400" dirty="0"/>
              <a:t>Total target distribution for SC = 28,000 naloxone kits (1,400 X 20)</a:t>
            </a:r>
          </a:p>
        </p:txBody>
      </p:sp>
      <p:sp>
        <p:nvSpPr>
          <p:cNvPr id="2" name="Title 1">
            <a:extLst>
              <a:ext uri="{FF2B5EF4-FFF2-40B4-BE49-F238E27FC236}">
                <a16:creationId xmlns:a16="http://schemas.microsoft.com/office/drawing/2014/main" id="{BB1FD432-B14E-32BB-45CF-3C4778317B53}"/>
              </a:ext>
            </a:extLst>
          </p:cNvPr>
          <p:cNvSpPr>
            <a:spLocks noGrp="1"/>
          </p:cNvSpPr>
          <p:nvPr>
            <p:ph type="title" idx="4294967295"/>
          </p:nvPr>
        </p:nvSpPr>
        <p:spPr>
          <a:xfrm>
            <a:off x="727166" y="1031799"/>
            <a:ext cx="10515600" cy="1325563"/>
          </a:xfrm>
          <a:prstGeom prst="rect">
            <a:avLst/>
          </a:prstGeom>
        </p:spPr>
        <p:txBody>
          <a:bodyPr>
            <a:normAutofit/>
          </a:bodyPr>
          <a:lstStyle/>
          <a:p>
            <a:pPr algn="ctr"/>
            <a:r>
              <a:rPr lang="en-US" sz="2800" b="1" dirty="0">
                <a:solidFill>
                  <a:srgbClr val="00838B"/>
                </a:solidFill>
                <a:latin typeface="+mn-lt"/>
              </a:rPr>
              <a:t>Naloxone saturation plan-Requirement of new SOR Grant</a:t>
            </a:r>
          </a:p>
        </p:txBody>
      </p:sp>
    </p:spTree>
    <p:extLst>
      <p:ext uri="{BB962C8B-B14F-4D97-AF65-F5344CB8AC3E}">
        <p14:creationId xmlns:p14="http://schemas.microsoft.com/office/powerpoint/2010/main" val="1157482151"/>
      </p:ext>
    </p:extLst>
  </p:cSld>
  <p:clrMapOvr>
    <a:masterClrMapping/>
  </p:clrMapOvr>
</p:sld>
</file>

<file path=ppt/theme/theme1.xml><?xml version="1.0" encoding="utf-8"?>
<a:theme xmlns:a="http://schemas.openxmlformats.org/drawingml/2006/main" name="DAODAS Master">
  <a:themeElements>
    <a:clrScheme name="SC DAODAS">
      <a:dk1>
        <a:sysClr val="windowText" lastClr="000000"/>
      </a:dk1>
      <a:lt1>
        <a:sysClr val="window" lastClr="FFFFFF"/>
      </a:lt1>
      <a:dk2>
        <a:srgbClr val="44546A"/>
      </a:dk2>
      <a:lt2>
        <a:srgbClr val="E7E6E6"/>
      </a:lt2>
      <a:accent1>
        <a:srgbClr val="015B8C"/>
      </a:accent1>
      <a:accent2>
        <a:srgbClr val="A6D96E"/>
      </a:accent2>
      <a:accent3>
        <a:srgbClr val="FFB610"/>
      </a:accent3>
      <a:accent4>
        <a:srgbClr val="015B8C"/>
      </a:accent4>
      <a:accent5>
        <a:srgbClr val="A6D96E"/>
      </a:accent5>
      <a:accent6>
        <a:srgbClr val="FFB610"/>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DAODAS Presentation Template WIDE.potx" id="{E7C8239D-E9D5-4F05-B2DB-DE9690BAC7D9}" vid="{5E3CAFF7-0D81-4915-969D-C4E22A36C0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2565</Words>
  <Application>Microsoft Office PowerPoint</Application>
  <PresentationFormat>Widescreen</PresentationFormat>
  <Paragraphs>260</Paragraphs>
  <Slides>28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DAODAS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JPK and Embrace Recovery Campaign Updates </vt:lpstr>
      <vt:lpstr>Naloxone saturation plan-Requirement of new SOR Grant</vt:lpstr>
      <vt:lpstr>ODMAP: Overview</vt:lpstr>
      <vt:lpstr>ODMAP: Data Entry    </vt:lpstr>
      <vt:lpstr>ODMAP: Disclaimer and Limitations</vt:lpstr>
      <vt:lpstr>Sample Protocol: GMS Reporting </vt:lpstr>
      <vt:lpstr>Sample Protocol: GMS Reporting </vt:lpstr>
      <vt:lpstr>Resources  </vt:lpstr>
      <vt:lpstr>PowerPoint Presentation</vt:lpstr>
      <vt:lpstr>PowerPoint Presentation</vt:lpstr>
      <vt:lpstr>PowerPoint Presentation</vt:lpstr>
      <vt:lpstr>PowerPoint Presentation</vt:lpstr>
      <vt:lpstr>PowerPoint Presentation</vt:lpstr>
      <vt:lpstr>PowerPoint Presentation</vt:lpstr>
      <vt:lpstr>Fentanyl Awareness Day-May 9th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Nienhius, Michelle</dc:creator>
  <cp:lastModifiedBy>Nienhius, Michelle</cp:lastModifiedBy>
  <cp:revision>42</cp:revision>
  <dcterms:created xsi:type="dcterms:W3CDTF">2022-11-02T01:57:31Z</dcterms:created>
  <dcterms:modified xsi:type="dcterms:W3CDTF">2023-05-04T18:55:33Z</dcterms:modified>
</cp:coreProperties>
</file>